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Roboto"/>
      <p:regular r:id="rId34"/>
      <p:bold r:id="rId35"/>
      <p:italic r:id="rId36"/>
      <p:boldItalic r:id="rId37"/>
    </p:embeddedFont>
    <p:embeddedFont>
      <p:font typeface="Nunito"/>
      <p:regular r:id="rId38"/>
      <p:bold r:id="rId39"/>
      <p:italic r:id="rId40"/>
      <p:boldItalic r:id="rId41"/>
    </p:embeddedFont>
    <p:embeddedFont>
      <p:font typeface="Inter"/>
      <p:regular r:id="rId42"/>
      <p:bold r:id="rId43"/>
    </p:embeddedFont>
    <p:embeddedFont>
      <p:font typeface="Maven Pro"/>
      <p:regular r:id="rId44"/>
      <p:bold r:id="rId45"/>
    </p:embeddedFont>
    <p:embeddedFont>
      <p:font typeface="Helvetica Neue"/>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50" roundtripDataSignature="AMtx7mjgZSpXp8bE2gTFq6A1eOGTRPNqK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italic.fntdata"/><Relationship Id="rId42" Type="http://schemas.openxmlformats.org/officeDocument/2006/relationships/font" Target="fonts/Inter-regular.fntdata"/><Relationship Id="rId41" Type="http://schemas.openxmlformats.org/officeDocument/2006/relationships/font" Target="fonts/Nunito-boldItalic.fntdata"/><Relationship Id="rId44" Type="http://schemas.openxmlformats.org/officeDocument/2006/relationships/font" Target="fonts/MavenPro-regular.fntdata"/><Relationship Id="rId43" Type="http://schemas.openxmlformats.org/officeDocument/2006/relationships/font" Target="fonts/Inter-bold.fntdata"/><Relationship Id="rId46" Type="http://schemas.openxmlformats.org/officeDocument/2006/relationships/font" Target="fonts/HelveticaNeue-regular.fntdata"/><Relationship Id="rId45" Type="http://schemas.openxmlformats.org/officeDocument/2006/relationships/font" Target="fonts/MavenPr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HelveticaNeue-italic.fntdata"/><Relationship Id="rId47" Type="http://schemas.openxmlformats.org/officeDocument/2006/relationships/font" Target="fonts/HelveticaNeue-bold.fntdata"/><Relationship Id="rId49" Type="http://schemas.openxmlformats.org/officeDocument/2006/relationships/font" Target="fonts/HelveticaNeue-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font" Target="fonts/Roboto-bold.fntdata"/><Relationship Id="rId34" Type="http://schemas.openxmlformats.org/officeDocument/2006/relationships/font" Target="fonts/Roboto-regular.fntdata"/><Relationship Id="rId37" Type="http://schemas.openxmlformats.org/officeDocument/2006/relationships/font" Target="fonts/Roboto-boldItalic.fntdata"/><Relationship Id="rId36" Type="http://schemas.openxmlformats.org/officeDocument/2006/relationships/font" Target="fonts/Roboto-italic.fntdata"/><Relationship Id="rId39" Type="http://schemas.openxmlformats.org/officeDocument/2006/relationships/font" Target="fonts/Nunito-bold.fntdata"/><Relationship Id="rId38" Type="http://schemas.openxmlformats.org/officeDocument/2006/relationships/font" Target="fonts/Nunito-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sz="1200">
              <a:solidFill>
                <a:srgbClr val="337AB7"/>
              </a:solidFill>
              <a:latin typeface="Calibri"/>
              <a:ea typeface="Calibri"/>
              <a:cs typeface="Calibri"/>
              <a:sym typeface="Calibri"/>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 name="Google Shape;33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Font typeface="Arial"/>
              <a:buNone/>
            </a:pPr>
            <a:r>
              <a:rPr b="0" i="0" lang="en" sz="1100">
                <a:solidFill>
                  <a:schemeClr val="lt1"/>
                </a:solidFill>
                <a:latin typeface="Arial"/>
                <a:ea typeface="Arial"/>
                <a:cs typeface="Arial"/>
                <a:sym typeface="Arial"/>
              </a:rPr>
              <a:t>I</a:t>
            </a:r>
            <a:r>
              <a:rPr lang="en" sz="1100">
                <a:solidFill>
                  <a:schemeClr val="lt1"/>
                </a:solidFill>
                <a:latin typeface="Arial"/>
                <a:ea typeface="Arial"/>
                <a:cs typeface="Arial"/>
                <a:sym typeface="Arial"/>
              </a:rPr>
              <a:t>t is encouraged that we look at the scatterplot in addition to correlation to gauge the nature of the true association between x or y.</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d6bf8d8c4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d6bf8d8c4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a:t>The goal is to turn data into knowledge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d6bf8d8c40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9" name="Google Shape;369;gd6bf8d8c40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0" i="0" lang="en">
                <a:solidFill>
                  <a:srgbClr val="000000"/>
                </a:solidFill>
                <a:latin typeface="Arial"/>
                <a:ea typeface="Arial"/>
                <a:cs typeface="Arial"/>
                <a:sym typeface="Arial"/>
              </a:rPr>
              <a:t>Note: It is common to use the terms correlation and association interchangeably. Technically, association refers to any relationship between two variables, whereas correlation is often used to refer only to a linear relationship between two variables.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 name="Google Shape;406;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8" name="Google Shape;418;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0" name="Google Shape;43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6" name="Google Shape;43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2" name="Google Shape;44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d6bf8d8c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d6bf8d8c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9" name="Google Shape;28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t>Odd’s ratio 	= p1/(1-p1) / p2/(1-p2)</a:t>
            </a:r>
            <a:endParaRPr b="1"/>
          </a:p>
          <a:p>
            <a:pPr indent="0" lvl="0" marL="0" rtl="0" algn="l">
              <a:lnSpc>
                <a:spcPct val="100000"/>
              </a:lnSpc>
              <a:spcBef>
                <a:spcPts val="0"/>
              </a:spcBef>
              <a:spcAft>
                <a:spcPts val="0"/>
              </a:spcAft>
              <a:buSzPts val="1100"/>
              <a:buNone/>
            </a:pPr>
            <a:r>
              <a:rPr b="1" lang="en"/>
              <a:t>		= </a:t>
            </a:r>
            <a:r>
              <a:rPr b="1" lang="en" sz="1050">
                <a:solidFill>
                  <a:srgbClr val="202124"/>
                </a:solidFill>
                <a:highlight>
                  <a:schemeClr val="lt1"/>
                </a:highlight>
                <a:latin typeface="Roboto"/>
                <a:ea typeface="Roboto"/>
                <a:cs typeface="Roboto"/>
                <a:sym typeface="Roboto"/>
              </a:rPr>
              <a:t>2.846 / 0.219</a:t>
            </a:r>
            <a:endParaRPr b="1" sz="1050">
              <a:solidFill>
                <a:srgbClr val="202124"/>
              </a:solidFill>
              <a:highlight>
                <a:schemeClr val="lt1"/>
              </a:highlight>
              <a:latin typeface="Roboto"/>
              <a:ea typeface="Roboto"/>
              <a:cs typeface="Roboto"/>
              <a:sym typeface="Roboto"/>
            </a:endParaRPr>
          </a:p>
          <a:p>
            <a:pPr indent="0" lvl="0" marL="0" rtl="0" algn="l">
              <a:lnSpc>
                <a:spcPct val="100000"/>
              </a:lnSpc>
              <a:spcBef>
                <a:spcPts val="0"/>
              </a:spcBef>
              <a:spcAft>
                <a:spcPts val="0"/>
              </a:spcAft>
              <a:buSzPts val="1100"/>
              <a:buNone/>
            </a:pPr>
            <a:r>
              <a:rPr b="1" lang="en" sz="1050">
                <a:solidFill>
                  <a:srgbClr val="202124"/>
                </a:solidFill>
                <a:highlight>
                  <a:schemeClr val="lt1"/>
                </a:highlight>
                <a:latin typeface="Roboto"/>
                <a:ea typeface="Roboto"/>
                <a:cs typeface="Roboto"/>
                <a:sym typeface="Roboto"/>
              </a:rPr>
              <a:t>		= 12.995</a:t>
            </a:r>
            <a:endParaRPr b="1" sz="1050">
              <a:solidFill>
                <a:srgbClr val="202124"/>
              </a:solidFill>
              <a:highlight>
                <a:schemeClr val="lt1"/>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t>Odd’s ratio 	= p1/(1-p1) / p2/(1-p2)</a:t>
            </a:r>
            <a:endParaRPr b="1"/>
          </a:p>
          <a:p>
            <a:pPr indent="0" lvl="0" marL="0" rtl="0" algn="l">
              <a:lnSpc>
                <a:spcPct val="100000"/>
              </a:lnSpc>
              <a:spcBef>
                <a:spcPts val="0"/>
              </a:spcBef>
              <a:spcAft>
                <a:spcPts val="0"/>
              </a:spcAft>
              <a:buSzPts val="1100"/>
              <a:buNone/>
            </a:pPr>
            <a:r>
              <a:rPr b="1" lang="en"/>
              <a:t>		= </a:t>
            </a:r>
            <a:r>
              <a:rPr b="1" lang="en" sz="1050">
                <a:solidFill>
                  <a:srgbClr val="202124"/>
                </a:solidFill>
                <a:highlight>
                  <a:schemeClr val="lt1"/>
                </a:highlight>
                <a:latin typeface="Roboto"/>
                <a:ea typeface="Roboto"/>
                <a:cs typeface="Roboto"/>
                <a:sym typeface="Roboto"/>
              </a:rPr>
              <a:t>2.846 / 0.219</a:t>
            </a:r>
            <a:endParaRPr b="1" sz="1050">
              <a:solidFill>
                <a:srgbClr val="202124"/>
              </a:solidFill>
              <a:highlight>
                <a:schemeClr val="lt1"/>
              </a:highlight>
              <a:latin typeface="Roboto"/>
              <a:ea typeface="Roboto"/>
              <a:cs typeface="Roboto"/>
              <a:sym typeface="Roboto"/>
            </a:endParaRPr>
          </a:p>
          <a:p>
            <a:pPr indent="0" lvl="0" marL="0" rtl="0" algn="l">
              <a:lnSpc>
                <a:spcPct val="100000"/>
              </a:lnSpc>
              <a:spcBef>
                <a:spcPts val="0"/>
              </a:spcBef>
              <a:spcAft>
                <a:spcPts val="0"/>
              </a:spcAft>
              <a:buSzPts val="1100"/>
              <a:buNone/>
            </a:pPr>
            <a:r>
              <a:rPr b="1" lang="en" sz="1050">
                <a:solidFill>
                  <a:srgbClr val="202124"/>
                </a:solidFill>
                <a:highlight>
                  <a:schemeClr val="lt1"/>
                </a:highlight>
                <a:latin typeface="Roboto"/>
                <a:ea typeface="Roboto"/>
                <a:cs typeface="Roboto"/>
                <a:sym typeface="Roboto"/>
              </a:rPr>
              <a:t>		= 12.995</a:t>
            </a:r>
            <a:endParaRPr b="1" sz="1050">
              <a:solidFill>
                <a:srgbClr val="202124"/>
              </a:solidFill>
              <a:highlight>
                <a:schemeClr val="lt1"/>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Font typeface="Arial"/>
              <a:buNone/>
            </a:pPr>
            <a:r>
              <a:rPr b="0" i="0" lang="en">
                <a:solidFill>
                  <a:srgbClr val="0074B5"/>
                </a:solidFill>
                <a:latin typeface="Inter"/>
                <a:ea typeface="Inter"/>
                <a:cs typeface="Inter"/>
                <a:sym typeface="Inter"/>
              </a:rPr>
              <a:t>We can measure the association by looking at the difference of the averages, or difference of the mean between categories, and to see</a:t>
            </a:r>
            <a:endParaRPr/>
          </a:p>
          <a:p>
            <a:pPr indent="0" lvl="0" marL="158750" rtl="0" algn="l">
              <a:lnSpc>
                <a:spcPct val="100000"/>
              </a:lnSpc>
              <a:spcBef>
                <a:spcPts val="0"/>
              </a:spcBef>
              <a:spcAft>
                <a:spcPts val="0"/>
              </a:spcAft>
              <a:buSzPts val="1100"/>
              <a:buFont typeface="Arial"/>
              <a:buNone/>
            </a:pPr>
            <a:r>
              <a:rPr b="0" i="0" lang="en" sz="1100" u="none" cap="none" strike="noStrike">
                <a:solidFill>
                  <a:srgbClr val="0074B5"/>
                </a:solidFill>
                <a:latin typeface="Inter"/>
                <a:ea typeface="Inter"/>
                <a:cs typeface="Inter"/>
                <a:sym typeface="Inter"/>
              </a:rPr>
              <a:t>whether they have population difference indicating that, the port of embarkation, is associated with the value of a categorical variable,</a:t>
            </a:r>
            <a:endParaRPr/>
          </a:p>
          <a:p>
            <a:pPr indent="0" lvl="0" marL="0" rtl="0" algn="l">
              <a:lnSpc>
                <a:spcPct val="100000"/>
              </a:lnSpc>
              <a:spcBef>
                <a:spcPts val="0"/>
              </a:spcBef>
              <a:spcAft>
                <a:spcPts val="0"/>
              </a:spcAft>
              <a:buSzPts val="1100"/>
              <a:buNone/>
            </a:pPr>
            <a:r>
              <a:t/>
            </a:r>
            <a:endParaRPr b="1"/>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t>Odd’s ratio 	= p1/(1-p1) / p2/(1-p2)</a:t>
            </a:r>
            <a:endParaRPr b="1"/>
          </a:p>
          <a:p>
            <a:pPr indent="0" lvl="0" marL="0" rtl="0" algn="l">
              <a:lnSpc>
                <a:spcPct val="100000"/>
              </a:lnSpc>
              <a:spcBef>
                <a:spcPts val="0"/>
              </a:spcBef>
              <a:spcAft>
                <a:spcPts val="0"/>
              </a:spcAft>
              <a:buSzPts val="1100"/>
              <a:buNone/>
            </a:pPr>
            <a:r>
              <a:rPr b="1" lang="en"/>
              <a:t>		= </a:t>
            </a:r>
            <a:r>
              <a:rPr b="1" lang="en" sz="1050">
                <a:solidFill>
                  <a:srgbClr val="202124"/>
                </a:solidFill>
                <a:highlight>
                  <a:schemeClr val="lt1"/>
                </a:highlight>
                <a:latin typeface="Roboto"/>
                <a:ea typeface="Roboto"/>
                <a:cs typeface="Roboto"/>
                <a:sym typeface="Roboto"/>
              </a:rPr>
              <a:t>2.846 / 0.219</a:t>
            </a:r>
            <a:endParaRPr b="1" sz="1050">
              <a:solidFill>
                <a:srgbClr val="202124"/>
              </a:solidFill>
              <a:highlight>
                <a:schemeClr val="lt1"/>
              </a:highlight>
              <a:latin typeface="Roboto"/>
              <a:ea typeface="Roboto"/>
              <a:cs typeface="Roboto"/>
              <a:sym typeface="Roboto"/>
            </a:endParaRPr>
          </a:p>
          <a:p>
            <a:pPr indent="0" lvl="0" marL="0" rtl="0" algn="l">
              <a:lnSpc>
                <a:spcPct val="100000"/>
              </a:lnSpc>
              <a:spcBef>
                <a:spcPts val="0"/>
              </a:spcBef>
              <a:spcAft>
                <a:spcPts val="0"/>
              </a:spcAft>
              <a:buSzPts val="1100"/>
              <a:buNone/>
            </a:pPr>
            <a:r>
              <a:rPr b="1" lang="en" sz="1050">
                <a:solidFill>
                  <a:srgbClr val="202124"/>
                </a:solidFill>
                <a:highlight>
                  <a:schemeClr val="lt1"/>
                </a:highlight>
                <a:latin typeface="Roboto"/>
                <a:ea typeface="Roboto"/>
                <a:cs typeface="Roboto"/>
                <a:sym typeface="Roboto"/>
              </a:rPr>
              <a:t>		= 12.995</a:t>
            </a:r>
            <a:endParaRPr b="1" sz="1050">
              <a:solidFill>
                <a:srgbClr val="202124"/>
              </a:solidFill>
              <a:highlight>
                <a:schemeClr val="lt1"/>
              </a:highlight>
              <a:latin typeface="Roboto"/>
              <a:ea typeface="Roboto"/>
              <a:cs typeface="Roboto"/>
              <a:sym typeface="Roboto"/>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d6bf8d8c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d6bf8d8c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6"/>
          <p:cNvGrpSpPr/>
          <p:nvPr/>
        </p:nvGrpSpPr>
        <p:grpSpPr>
          <a:xfrm>
            <a:off x="7343003" y="3409675"/>
            <a:ext cx="1691422" cy="1732548"/>
            <a:chOff x="7343003" y="3409675"/>
            <a:chExt cx="1691422" cy="1732548"/>
          </a:xfrm>
        </p:grpSpPr>
        <p:grpSp>
          <p:nvGrpSpPr>
            <p:cNvPr id="11" name="Google Shape;11;p26"/>
            <p:cNvGrpSpPr/>
            <p:nvPr/>
          </p:nvGrpSpPr>
          <p:grpSpPr>
            <a:xfrm>
              <a:off x="7343003" y="4453711"/>
              <a:ext cx="316800" cy="688512"/>
              <a:chOff x="7343003" y="4453711"/>
              <a:chExt cx="316800" cy="688512"/>
            </a:xfrm>
          </p:grpSpPr>
          <p:sp>
            <p:nvSpPr>
              <p:cNvPr id="12" name="Google Shape;12;p26"/>
              <p:cNvSpPr/>
              <p:nvPr/>
            </p:nvSpPr>
            <p:spPr>
              <a:xfrm>
                <a:off x="7343003"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6"/>
              <p:cNvSpPr/>
              <p:nvPr/>
            </p:nvSpPr>
            <p:spPr>
              <a:xfrm>
                <a:off x="7343003"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 name="Google Shape;14;p26"/>
            <p:cNvGrpSpPr/>
            <p:nvPr/>
          </p:nvGrpSpPr>
          <p:grpSpPr>
            <a:xfrm>
              <a:off x="7801210" y="4105700"/>
              <a:ext cx="316800" cy="1036523"/>
              <a:chOff x="7801210" y="4105700"/>
              <a:chExt cx="316800" cy="1036523"/>
            </a:xfrm>
          </p:grpSpPr>
          <p:sp>
            <p:nvSpPr>
              <p:cNvPr id="15" name="Google Shape;15;p26"/>
              <p:cNvSpPr/>
              <p:nvPr/>
            </p:nvSpPr>
            <p:spPr>
              <a:xfrm>
                <a:off x="7801210"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6"/>
              <p:cNvSpPr/>
              <p:nvPr/>
            </p:nvSpPr>
            <p:spPr>
              <a:xfrm>
                <a:off x="7801210"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6"/>
              <p:cNvSpPr/>
              <p:nvPr/>
            </p:nvSpPr>
            <p:spPr>
              <a:xfrm>
                <a:off x="7801210"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 name="Google Shape;18;p26"/>
            <p:cNvGrpSpPr/>
            <p:nvPr/>
          </p:nvGrpSpPr>
          <p:grpSpPr>
            <a:xfrm>
              <a:off x="8259418" y="3757688"/>
              <a:ext cx="316800" cy="1384535"/>
              <a:chOff x="8259418" y="3757688"/>
              <a:chExt cx="316800" cy="1384535"/>
            </a:xfrm>
          </p:grpSpPr>
          <p:sp>
            <p:nvSpPr>
              <p:cNvPr id="19" name="Google Shape;19;p26"/>
              <p:cNvSpPr/>
              <p:nvPr/>
            </p:nvSpPr>
            <p:spPr>
              <a:xfrm>
                <a:off x="8259418"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6"/>
              <p:cNvSpPr/>
              <p:nvPr/>
            </p:nvSpPr>
            <p:spPr>
              <a:xfrm>
                <a:off x="8259418" y="3757688"/>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6"/>
              <p:cNvSpPr/>
              <p:nvPr/>
            </p:nvSpPr>
            <p:spPr>
              <a:xfrm>
                <a:off x="8259418"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6"/>
              <p:cNvSpPr/>
              <p:nvPr/>
            </p:nvSpPr>
            <p:spPr>
              <a:xfrm>
                <a:off x="8259418"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 name="Google Shape;23;p26"/>
            <p:cNvGrpSpPr/>
            <p:nvPr/>
          </p:nvGrpSpPr>
          <p:grpSpPr>
            <a:xfrm>
              <a:off x="8717625" y="3409675"/>
              <a:ext cx="316800" cy="1732548"/>
              <a:chOff x="8717625" y="3409675"/>
              <a:chExt cx="316800" cy="1732548"/>
            </a:xfrm>
          </p:grpSpPr>
          <p:sp>
            <p:nvSpPr>
              <p:cNvPr id="24" name="Google Shape;24;p26"/>
              <p:cNvSpPr/>
              <p:nvPr/>
            </p:nvSpPr>
            <p:spPr>
              <a:xfrm>
                <a:off x="8717625"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6"/>
              <p:cNvSpPr/>
              <p:nvPr/>
            </p:nvSpPr>
            <p:spPr>
              <a:xfrm>
                <a:off x="8717625" y="3757688"/>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6"/>
              <p:cNvSpPr/>
              <p:nvPr/>
            </p:nvSpPr>
            <p:spPr>
              <a:xfrm>
                <a:off x="8717625"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6"/>
              <p:cNvSpPr/>
              <p:nvPr/>
            </p:nvSpPr>
            <p:spPr>
              <a:xfrm>
                <a:off x="8717625" y="3409675"/>
                <a:ext cx="316800" cy="1732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6"/>
              <p:cNvSpPr/>
              <p:nvPr/>
            </p:nvSpPr>
            <p:spPr>
              <a:xfrm>
                <a:off x="8717625"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9" name="Google Shape;29;p26"/>
          <p:cNvGrpSpPr/>
          <p:nvPr/>
        </p:nvGrpSpPr>
        <p:grpSpPr>
          <a:xfrm>
            <a:off x="5043503" y="0"/>
            <a:ext cx="3814072" cy="3839101"/>
            <a:chOff x="5043503" y="0"/>
            <a:chExt cx="3814072" cy="3839101"/>
          </a:xfrm>
        </p:grpSpPr>
        <p:sp>
          <p:nvSpPr>
            <p:cNvPr id="30" name="Google Shape;30;p26"/>
            <p:cNvSpPr/>
            <p:nvPr/>
          </p:nvSpPr>
          <p:spPr>
            <a:xfrm>
              <a:off x="8460975" y="1817775"/>
              <a:ext cx="396600" cy="3966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6"/>
            <p:cNvSpPr/>
            <p:nvPr/>
          </p:nvSpPr>
          <p:spPr>
            <a:xfrm rot="-9830444">
              <a:off x="6469759" y="3480728"/>
              <a:ext cx="320148" cy="320148"/>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 name="Google Shape;32;p26"/>
            <p:cNvGrpSpPr/>
            <p:nvPr/>
          </p:nvGrpSpPr>
          <p:grpSpPr>
            <a:xfrm>
              <a:off x="7647812" y="2704283"/>
              <a:ext cx="635219" cy="635219"/>
              <a:chOff x="6725724" y="2701260"/>
              <a:chExt cx="1208101" cy="1208100"/>
            </a:xfrm>
          </p:grpSpPr>
          <p:sp>
            <p:nvSpPr>
              <p:cNvPr id="33" name="Google Shape;33;p26"/>
              <p:cNvSpPr/>
              <p:nvPr/>
            </p:nvSpPr>
            <p:spPr>
              <a:xfrm rot="5400000">
                <a:off x="6725725" y="2701260"/>
                <a:ext cx="1208100" cy="12081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6"/>
              <p:cNvSpPr/>
              <p:nvPr/>
            </p:nvSpPr>
            <p:spPr>
              <a:xfrm rot="5400000">
                <a:off x="6725724" y="2701260"/>
                <a:ext cx="1208100" cy="1208100"/>
              </a:xfrm>
              <a:prstGeom prst="pie">
                <a:avLst>
                  <a:gd fmla="val 8244818" name="adj1"/>
                  <a:gd fmla="val 16246175"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6"/>
              <p:cNvSpPr/>
              <p:nvPr/>
            </p:nvSpPr>
            <p:spPr>
              <a:xfrm rot="5400000">
                <a:off x="6954988" y="2930398"/>
                <a:ext cx="749700" cy="7497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26"/>
            <p:cNvSpPr/>
            <p:nvPr/>
          </p:nvSpPr>
          <p:spPr>
            <a:xfrm>
              <a:off x="8460975" y="1817775"/>
              <a:ext cx="396600" cy="396600"/>
            </a:xfrm>
            <a:prstGeom prst="pie">
              <a:avLst>
                <a:gd fmla="val 1937684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 name="Google Shape;37;p26"/>
            <p:cNvGrpSpPr/>
            <p:nvPr/>
          </p:nvGrpSpPr>
          <p:grpSpPr>
            <a:xfrm>
              <a:off x="7952721" y="179238"/>
              <a:ext cx="873165" cy="873003"/>
              <a:chOff x="7754428" y="208725"/>
              <a:chExt cx="541800" cy="541800"/>
            </a:xfrm>
          </p:grpSpPr>
          <p:sp>
            <p:nvSpPr>
              <p:cNvPr id="38" name="Google Shape;38;p26"/>
              <p:cNvSpPr/>
              <p:nvPr/>
            </p:nvSpPr>
            <p:spPr>
              <a:xfrm rot="-8647347">
                <a:off x="7831319" y="285616"/>
                <a:ext cx="388018" cy="388018"/>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6"/>
              <p:cNvSpPr/>
              <p:nvPr/>
            </p:nvSpPr>
            <p:spPr>
              <a:xfrm rot="-8647347">
                <a:off x="7831319" y="285616"/>
                <a:ext cx="388018" cy="388018"/>
              </a:xfrm>
              <a:prstGeom prst="pie">
                <a:avLst>
                  <a:gd fmla="val 19376841"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 name="Google Shape;40;p26"/>
            <p:cNvSpPr/>
            <p:nvPr/>
          </p:nvSpPr>
          <p:spPr>
            <a:xfrm>
              <a:off x="5399840" y="356365"/>
              <a:ext cx="2577000" cy="25770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6"/>
            <p:cNvSpPr/>
            <p:nvPr/>
          </p:nvSpPr>
          <p:spPr>
            <a:xfrm rot="2043858">
              <a:off x="5503813" y="460310"/>
              <a:ext cx="2369480" cy="236948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6"/>
            <p:cNvSpPr/>
            <p:nvPr/>
          </p:nvSpPr>
          <p:spPr>
            <a:xfrm>
              <a:off x="5399795" y="360281"/>
              <a:ext cx="2577000" cy="2577000"/>
            </a:xfrm>
            <a:prstGeom prst="pie">
              <a:avLst>
                <a:gd fmla="val 8801158"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6"/>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6"/>
            <p:cNvSpPr/>
            <p:nvPr/>
          </p:nvSpPr>
          <p:spPr>
            <a:xfrm>
              <a:off x="5399795" y="356358"/>
              <a:ext cx="2577000" cy="2577000"/>
            </a:xfrm>
            <a:prstGeom prst="pie">
              <a:avLst>
                <a:gd fmla="val 1255410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6"/>
            <p:cNvSpPr/>
            <p:nvPr/>
          </p:nvSpPr>
          <p:spPr>
            <a:xfrm rot="-9830444">
              <a:off x="6469759" y="3480727"/>
              <a:ext cx="320148" cy="320148"/>
            </a:xfrm>
            <a:prstGeom prst="pie">
              <a:avLst>
                <a:gd fmla="val 1937684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 name="Google Shape;46;p26"/>
          <p:cNvSpPr txBox="1"/>
          <p:nvPr>
            <p:ph type="ctrTitle"/>
          </p:nvPr>
        </p:nvSpPr>
        <p:spPr>
          <a:xfrm>
            <a:off x="824000" y="1613813"/>
            <a:ext cx="4255500" cy="1872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47" name="Google Shape;47;p26"/>
          <p:cNvSpPr txBox="1"/>
          <p:nvPr>
            <p:ph idx="1" type="subTitle"/>
          </p:nvPr>
        </p:nvSpPr>
        <p:spPr>
          <a:xfrm>
            <a:off x="824000" y="3596300"/>
            <a:ext cx="4255500" cy="69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6"/>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1" name="Shape 141"/>
        <p:cNvGrpSpPr/>
        <p:nvPr/>
      </p:nvGrpSpPr>
      <p:grpSpPr>
        <a:xfrm>
          <a:off x="0" y="0"/>
          <a:ext cx="0" cy="0"/>
          <a:chOff x="0" y="0"/>
          <a:chExt cx="0" cy="0"/>
        </a:xfrm>
      </p:grpSpPr>
      <p:grpSp>
        <p:nvGrpSpPr>
          <p:cNvPr id="142" name="Google Shape;142;p35"/>
          <p:cNvGrpSpPr/>
          <p:nvPr/>
        </p:nvGrpSpPr>
        <p:grpSpPr>
          <a:xfrm>
            <a:off x="52" y="4099200"/>
            <a:ext cx="9144036" cy="1044300"/>
            <a:chOff x="52" y="4099200"/>
            <a:chExt cx="9144036" cy="1044300"/>
          </a:xfrm>
        </p:grpSpPr>
        <p:grpSp>
          <p:nvGrpSpPr>
            <p:cNvPr id="143" name="Google Shape;143;p35"/>
            <p:cNvGrpSpPr/>
            <p:nvPr/>
          </p:nvGrpSpPr>
          <p:grpSpPr>
            <a:xfrm>
              <a:off x="52" y="4309200"/>
              <a:ext cx="231622" cy="834300"/>
              <a:chOff x="2688737" y="4301380"/>
              <a:chExt cx="231900" cy="834300"/>
            </a:xfrm>
          </p:grpSpPr>
          <p:sp>
            <p:nvSpPr>
              <p:cNvPr id="144" name="Google Shape;144;p35"/>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35"/>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35"/>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35"/>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 name="Google Shape;148;p35"/>
            <p:cNvGrpSpPr/>
            <p:nvPr/>
          </p:nvGrpSpPr>
          <p:grpSpPr>
            <a:xfrm>
              <a:off x="371406" y="4099200"/>
              <a:ext cx="231622" cy="1044300"/>
              <a:chOff x="2688737" y="4091380"/>
              <a:chExt cx="231900" cy="1044300"/>
            </a:xfrm>
          </p:grpSpPr>
          <p:sp>
            <p:nvSpPr>
              <p:cNvPr id="149" name="Google Shape;149;p35"/>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35"/>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35"/>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35"/>
              <p:cNvSpPr/>
              <p:nvPr/>
            </p:nvSpPr>
            <p:spPr>
              <a:xfrm flipH="1">
                <a:off x="2688737" y="4091380"/>
                <a:ext cx="2319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35"/>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4" name="Google Shape;154;p35"/>
            <p:cNvGrpSpPr/>
            <p:nvPr/>
          </p:nvGrpSpPr>
          <p:grpSpPr>
            <a:xfrm>
              <a:off x="742761" y="4309200"/>
              <a:ext cx="231622" cy="834300"/>
              <a:chOff x="2688737" y="4301380"/>
              <a:chExt cx="231900" cy="834300"/>
            </a:xfrm>
          </p:grpSpPr>
          <p:sp>
            <p:nvSpPr>
              <p:cNvPr id="155" name="Google Shape;155;p35"/>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35"/>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35"/>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35"/>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 name="Google Shape;159;p35"/>
            <p:cNvGrpSpPr/>
            <p:nvPr/>
          </p:nvGrpSpPr>
          <p:grpSpPr>
            <a:xfrm>
              <a:off x="1114115" y="4518900"/>
              <a:ext cx="231622" cy="624600"/>
              <a:chOff x="2688737" y="4511080"/>
              <a:chExt cx="231900" cy="624600"/>
            </a:xfrm>
          </p:grpSpPr>
          <p:sp>
            <p:nvSpPr>
              <p:cNvPr id="160" name="Google Shape;160;p35"/>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35"/>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35"/>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 name="Google Shape;163;p35"/>
            <p:cNvGrpSpPr/>
            <p:nvPr/>
          </p:nvGrpSpPr>
          <p:grpSpPr>
            <a:xfrm>
              <a:off x="1856753" y="4099200"/>
              <a:ext cx="231600" cy="1044300"/>
              <a:chOff x="1856753" y="4099200"/>
              <a:chExt cx="231600" cy="1044300"/>
            </a:xfrm>
          </p:grpSpPr>
          <p:sp>
            <p:nvSpPr>
              <p:cNvPr id="164" name="Google Shape;164;p35"/>
              <p:cNvSpPr/>
              <p:nvPr/>
            </p:nvSpPr>
            <p:spPr>
              <a:xfrm flipH="1">
                <a:off x="185675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35"/>
              <p:cNvSpPr/>
              <p:nvPr/>
            </p:nvSpPr>
            <p:spPr>
              <a:xfrm flipH="1">
                <a:off x="1856753"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35"/>
              <p:cNvSpPr/>
              <p:nvPr/>
            </p:nvSpPr>
            <p:spPr>
              <a:xfrm flipH="1">
                <a:off x="185675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35"/>
              <p:cNvSpPr/>
              <p:nvPr/>
            </p:nvSpPr>
            <p:spPr>
              <a:xfrm flipH="1">
                <a:off x="1856753"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35"/>
              <p:cNvSpPr/>
              <p:nvPr/>
            </p:nvSpPr>
            <p:spPr>
              <a:xfrm flipH="1">
                <a:off x="185675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 name="Google Shape;169;p35"/>
            <p:cNvGrpSpPr/>
            <p:nvPr/>
          </p:nvGrpSpPr>
          <p:grpSpPr>
            <a:xfrm>
              <a:off x="2228107" y="4309200"/>
              <a:ext cx="231600" cy="834300"/>
              <a:chOff x="2228107" y="4309200"/>
              <a:chExt cx="231600" cy="834300"/>
            </a:xfrm>
          </p:grpSpPr>
          <p:sp>
            <p:nvSpPr>
              <p:cNvPr id="170" name="Google Shape;170;p35"/>
              <p:cNvSpPr/>
              <p:nvPr/>
            </p:nvSpPr>
            <p:spPr>
              <a:xfrm flipH="1">
                <a:off x="2228107"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35"/>
              <p:cNvSpPr/>
              <p:nvPr/>
            </p:nvSpPr>
            <p:spPr>
              <a:xfrm flipH="1">
                <a:off x="2228107"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35"/>
              <p:cNvSpPr/>
              <p:nvPr/>
            </p:nvSpPr>
            <p:spPr>
              <a:xfrm flipH="1">
                <a:off x="2228107"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35"/>
              <p:cNvSpPr/>
              <p:nvPr/>
            </p:nvSpPr>
            <p:spPr>
              <a:xfrm flipH="1">
                <a:off x="2228107"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4" name="Google Shape;174;p35"/>
            <p:cNvGrpSpPr/>
            <p:nvPr/>
          </p:nvGrpSpPr>
          <p:grpSpPr>
            <a:xfrm>
              <a:off x="2599462" y="4518900"/>
              <a:ext cx="231600" cy="624600"/>
              <a:chOff x="2599462" y="4518900"/>
              <a:chExt cx="231600" cy="624600"/>
            </a:xfrm>
          </p:grpSpPr>
          <p:sp>
            <p:nvSpPr>
              <p:cNvPr id="175" name="Google Shape;175;p35"/>
              <p:cNvSpPr/>
              <p:nvPr/>
            </p:nvSpPr>
            <p:spPr>
              <a:xfrm flipH="1">
                <a:off x="2599462"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35"/>
              <p:cNvSpPr/>
              <p:nvPr/>
            </p:nvSpPr>
            <p:spPr>
              <a:xfrm flipH="1">
                <a:off x="2599462"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35"/>
              <p:cNvSpPr/>
              <p:nvPr/>
            </p:nvSpPr>
            <p:spPr>
              <a:xfrm flipH="1">
                <a:off x="2599462"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 name="Google Shape;178;p35"/>
            <p:cNvGrpSpPr/>
            <p:nvPr/>
          </p:nvGrpSpPr>
          <p:grpSpPr>
            <a:xfrm>
              <a:off x="3342171" y="4099200"/>
              <a:ext cx="231600" cy="1044300"/>
              <a:chOff x="3342171" y="4099200"/>
              <a:chExt cx="231600" cy="1044300"/>
            </a:xfrm>
          </p:grpSpPr>
          <p:sp>
            <p:nvSpPr>
              <p:cNvPr id="179" name="Google Shape;179;p35"/>
              <p:cNvSpPr/>
              <p:nvPr/>
            </p:nvSpPr>
            <p:spPr>
              <a:xfrm flipH="1">
                <a:off x="3342171"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35"/>
              <p:cNvSpPr/>
              <p:nvPr/>
            </p:nvSpPr>
            <p:spPr>
              <a:xfrm flipH="1">
                <a:off x="3342171"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35"/>
              <p:cNvSpPr/>
              <p:nvPr/>
            </p:nvSpPr>
            <p:spPr>
              <a:xfrm flipH="1">
                <a:off x="3342171"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35"/>
              <p:cNvSpPr/>
              <p:nvPr/>
            </p:nvSpPr>
            <p:spPr>
              <a:xfrm flipH="1">
                <a:off x="3342171"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35"/>
              <p:cNvSpPr/>
              <p:nvPr/>
            </p:nvSpPr>
            <p:spPr>
              <a:xfrm flipH="1">
                <a:off x="3342171"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 name="Google Shape;184;p35"/>
            <p:cNvGrpSpPr/>
            <p:nvPr/>
          </p:nvGrpSpPr>
          <p:grpSpPr>
            <a:xfrm>
              <a:off x="3713525" y="4309200"/>
              <a:ext cx="231600" cy="834300"/>
              <a:chOff x="3713525" y="4309200"/>
              <a:chExt cx="231600" cy="834300"/>
            </a:xfrm>
          </p:grpSpPr>
          <p:sp>
            <p:nvSpPr>
              <p:cNvPr id="185" name="Google Shape;185;p35"/>
              <p:cNvSpPr/>
              <p:nvPr/>
            </p:nvSpPr>
            <p:spPr>
              <a:xfrm flipH="1">
                <a:off x="3713525"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35"/>
              <p:cNvSpPr/>
              <p:nvPr/>
            </p:nvSpPr>
            <p:spPr>
              <a:xfrm flipH="1">
                <a:off x="3713525"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35"/>
              <p:cNvSpPr/>
              <p:nvPr/>
            </p:nvSpPr>
            <p:spPr>
              <a:xfrm flipH="1">
                <a:off x="3713525"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35"/>
              <p:cNvSpPr/>
              <p:nvPr/>
            </p:nvSpPr>
            <p:spPr>
              <a:xfrm flipH="1">
                <a:off x="3713525"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9" name="Google Shape;189;p35"/>
            <p:cNvGrpSpPr/>
            <p:nvPr/>
          </p:nvGrpSpPr>
          <p:grpSpPr>
            <a:xfrm>
              <a:off x="1485398" y="4309200"/>
              <a:ext cx="231600" cy="834300"/>
              <a:chOff x="1485398" y="4309200"/>
              <a:chExt cx="231600" cy="834300"/>
            </a:xfrm>
          </p:grpSpPr>
          <p:sp>
            <p:nvSpPr>
              <p:cNvPr id="190" name="Google Shape;190;p35"/>
              <p:cNvSpPr/>
              <p:nvPr/>
            </p:nvSpPr>
            <p:spPr>
              <a:xfrm flipH="1">
                <a:off x="148539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35"/>
              <p:cNvSpPr/>
              <p:nvPr/>
            </p:nvSpPr>
            <p:spPr>
              <a:xfrm flipH="1">
                <a:off x="148539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35"/>
              <p:cNvSpPr/>
              <p:nvPr/>
            </p:nvSpPr>
            <p:spPr>
              <a:xfrm flipH="1">
                <a:off x="148539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35"/>
              <p:cNvSpPr/>
              <p:nvPr/>
            </p:nvSpPr>
            <p:spPr>
              <a:xfrm flipH="1">
                <a:off x="148539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 name="Google Shape;194;p35"/>
            <p:cNvGrpSpPr/>
            <p:nvPr/>
          </p:nvGrpSpPr>
          <p:grpSpPr>
            <a:xfrm>
              <a:off x="4084879" y="4518900"/>
              <a:ext cx="231600" cy="624600"/>
              <a:chOff x="4084879" y="4518900"/>
              <a:chExt cx="231600" cy="624600"/>
            </a:xfrm>
          </p:grpSpPr>
          <p:sp>
            <p:nvSpPr>
              <p:cNvPr id="195" name="Google Shape;195;p35"/>
              <p:cNvSpPr/>
              <p:nvPr/>
            </p:nvSpPr>
            <p:spPr>
              <a:xfrm flipH="1">
                <a:off x="4084879"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35"/>
              <p:cNvSpPr/>
              <p:nvPr/>
            </p:nvSpPr>
            <p:spPr>
              <a:xfrm flipH="1">
                <a:off x="4084879"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35"/>
              <p:cNvSpPr/>
              <p:nvPr/>
            </p:nvSpPr>
            <p:spPr>
              <a:xfrm flipH="1">
                <a:off x="4084879"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 name="Google Shape;198;p35"/>
            <p:cNvGrpSpPr/>
            <p:nvPr/>
          </p:nvGrpSpPr>
          <p:grpSpPr>
            <a:xfrm>
              <a:off x="2970816" y="4309200"/>
              <a:ext cx="231600" cy="834300"/>
              <a:chOff x="2970816" y="4309200"/>
              <a:chExt cx="231600" cy="834300"/>
            </a:xfrm>
          </p:grpSpPr>
          <p:sp>
            <p:nvSpPr>
              <p:cNvPr id="199" name="Google Shape;199;p35"/>
              <p:cNvSpPr/>
              <p:nvPr/>
            </p:nvSpPr>
            <p:spPr>
              <a:xfrm flipH="1">
                <a:off x="2970816"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35"/>
              <p:cNvSpPr/>
              <p:nvPr/>
            </p:nvSpPr>
            <p:spPr>
              <a:xfrm flipH="1">
                <a:off x="2970816"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35"/>
              <p:cNvSpPr/>
              <p:nvPr/>
            </p:nvSpPr>
            <p:spPr>
              <a:xfrm flipH="1">
                <a:off x="2970816"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35"/>
              <p:cNvSpPr/>
              <p:nvPr/>
            </p:nvSpPr>
            <p:spPr>
              <a:xfrm flipH="1">
                <a:off x="2970816"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3" name="Google Shape;203;p35"/>
            <p:cNvGrpSpPr/>
            <p:nvPr/>
          </p:nvGrpSpPr>
          <p:grpSpPr>
            <a:xfrm>
              <a:off x="4456234" y="4309200"/>
              <a:ext cx="231600" cy="834300"/>
              <a:chOff x="4456234" y="4309200"/>
              <a:chExt cx="231600" cy="834300"/>
            </a:xfrm>
          </p:grpSpPr>
          <p:sp>
            <p:nvSpPr>
              <p:cNvPr id="204" name="Google Shape;204;p35"/>
              <p:cNvSpPr/>
              <p:nvPr/>
            </p:nvSpPr>
            <p:spPr>
              <a:xfrm flipH="1">
                <a:off x="4456234"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35"/>
              <p:cNvSpPr/>
              <p:nvPr/>
            </p:nvSpPr>
            <p:spPr>
              <a:xfrm flipH="1">
                <a:off x="4456234"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35"/>
              <p:cNvSpPr/>
              <p:nvPr/>
            </p:nvSpPr>
            <p:spPr>
              <a:xfrm flipH="1">
                <a:off x="4456234"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35"/>
              <p:cNvSpPr/>
              <p:nvPr/>
            </p:nvSpPr>
            <p:spPr>
              <a:xfrm flipH="1">
                <a:off x="4456234"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8" name="Google Shape;208;p35"/>
            <p:cNvGrpSpPr/>
            <p:nvPr/>
          </p:nvGrpSpPr>
          <p:grpSpPr>
            <a:xfrm>
              <a:off x="4827588" y="4099200"/>
              <a:ext cx="231600" cy="1044300"/>
              <a:chOff x="4827588" y="4099200"/>
              <a:chExt cx="231600" cy="1044300"/>
            </a:xfrm>
          </p:grpSpPr>
          <p:sp>
            <p:nvSpPr>
              <p:cNvPr id="209" name="Google Shape;209;p35"/>
              <p:cNvSpPr/>
              <p:nvPr/>
            </p:nvSpPr>
            <p:spPr>
              <a:xfrm flipH="1">
                <a:off x="482758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35"/>
              <p:cNvSpPr/>
              <p:nvPr/>
            </p:nvSpPr>
            <p:spPr>
              <a:xfrm flipH="1">
                <a:off x="482758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35"/>
              <p:cNvSpPr/>
              <p:nvPr/>
            </p:nvSpPr>
            <p:spPr>
              <a:xfrm flipH="1">
                <a:off x="482758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35"/>
              <p:cNvSpPr/>
              <p:nvPr/>
            </p:nvSpPr>
            <p:spPr>
              <a:xfrm flipH="1">
                <a:off x="4827588"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35"/>
              <p:cNvSpPr/>
              <p:nvPr/>
            </p:nvSpPr>
            <p:spPr>
              <a:xfrm flipH="1">
                <a:off x="482758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4" name="Google Shape;214;p35"/>
            <p:cNvGrpSpPr/>
            <p:nvPr/>
          </p:nvGrpSpPr>
          <p:grpSpPr>
            <a:xfrm>
              <a:off x="5198943" y="4309200"/>
              <a:ext cx="231600" cy="834300"/>
              <a:chOff x="5198943" y="4309200"/>
              <a:chExt cx="231600" cy="834300"/>
            </a:xfrm>
          </p:grpSpPr>
          <p:sp>
            <p:nvSpPr>
              <p:cNvPr id="215" name="Google Shape;215;p35"/>
              <p:cNvSpPr/>
              <p:nvPr/>
            </p:nvSpPr>
            <p:spPr>
              <a:xfrm flipH="1">
                <a:off x="519894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35"/>
              <p:cNvSpPr/>
              <p:nvPr/>
            </p:nvSpPr>
            <p:spPr>
              <a:xfrm flipH="1">
                <a:off x="5198943"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35"/>
              <p:cNvSpPr/>
              <p:nvPr/>
            </p:nvSpPr>
            <p:spPr>
              <a:xfrm flipH="1">
                <a:off x="519894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35"/>
              <p:cNvSpPr/>
              <p:nvPr/>
            </p:nvSpPr>
            <p:spPr>
              <a:xfrm flipH="1">
                <a:off x="519894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9" name="Google Shape;219;p35"/>
            <p:cNvGrpSpPr/>
            <p:nvPr/>
          </p:nvGrpSpPr>
          <p:grpSpPr>
            <a:xfrm>
              <a:off x="5570297" y="4518900"/>
              <a:ext cx="231600" cy="624600"/>
              <a:chOff x="5570297" y="4518900"/>
              <a:chExt cx="231600" cy="624600"/>
            </a:xfrm>
          </p:grpSpPr>
          <p:sp>
            <p:nvSpPr>
              <p:cNvPr id="220" name="Google Shape;220;p35"/>
              <p:cNvSpPr/>
              <p:nvPr/>
            </p:nvSpPr>
            <p:spPr>
              <a:xfrm flipH="1">
                <a:off x="5570297"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35"/>
              <p:cNvSpPr/>
              <p:nvPr/>
            </p:nvSpPr>
            <p:spPr>
              <a:xfrm flipH="1">
                <a:off x="5570297"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35"/>
              <p:cNvSpPr/>
              <p:nvPr/>
            </p:nvSpPr>
            <p:spPr>
              <a:xfrm flipH="1">
                <a:off x="5570297"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3" name="Google Shape;223;p35"/>
            <p:cNvGrpSpPr/>
            <p:nvPr/>
          </p:nvGrpSpPr>
          <p:grpSpPr>
            <a:xfrm>
              <a:off x="5941652" y="4309200"/>
              <a:ext cx="231600" cy="834300"/>
              <a:chOff x="5941652" y="4309200"/>
              <a:chExt cx="231600" cy="834300"/>
            </a:xfrm>
          </p:grpSpPr>
          <p:sp>
            <p:nvSpPr>
              <p:cNvPr id="224" name="Google Shape;224;p35"/>
              <p:cNvSpPr/>
              <p:nvPr/>
            </p:nvSpPr>
            <p:spPr>
              <a:xfrm flipH="1">
                <a:off x="5941652"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35"/>
              <p:cNvSpPr/>
              <p:nvPr/>
            </p:nvSpPr>
            <p:spPr>
              <a:xfrm flipH="1">
                <a:off x="5941652"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35"/>
              <p:cNvSpPr/>
              <p:nvPr/>
            </p:nvSpPr>
            <p:spPr>
              <a:xfrm flipH="1">
                <a:off x="5941652"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35"/>
              <p:cNvSpPr/>
              <p:nvPr/>
            </p:nvSpPr>
            <p:spPr>
              <a:xfrm flipH="1">
                <a:off x="5941652"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8" name="Google Shape;228;p35"/>
            <p:cNvGrpSpPr/>
            <p:nvPr/>
          </p:nvGrpSpPr>
          <p:grpSpPr>
            <a:xfrm>
              <a:off x="6313006" y="4099200"/>
              <a:ext cx="231600" cy="1044300"/>
              <a:chOff x="6313006" y="4099200"/>
              <a:chExt cx="231600" cy="1044300"/>
            </a:xfrm>
          </p:grpSpPr>
          <p:sp>
            <p:nvSpPr>
              <p:cNvPr id="229" name="Google Shape;229;p35"/>
              <p:cNvSpPr/>
              <p:nvPr/>
            </p:nvSpPr>
            <p:spPr>
              <a:xfrm flipH="1">
                <a:off x="6313006"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35"/>
              <p:cNvSpPr/>
              <p:nvPr/>
            </p:nvSpPr>
            <p:spPr>
              <a:xfrm flipH="1">
                <a:off x="6313006"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35"/>
              <p:cNvSpPr/>
              <p:nvPr/>
            </p:nvSpPr>
            <p:spPr>
              <a:xfrm flipH="1">
                <a:off x="6313006"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35"/>
              <p:cNvSpPr/>
              <p:nvPr/>
            </p:nvSpPr>
            <p:spPr>
              <a:xfrm flipH="1">
                <a:off x="6313006"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5"/>
              <p:cNvSpPr/>
              <p:nvPr/>
            </p:nvSpPr>
            <p:spPr>
              <a:xfrm flipH="1">
                <a:off x="6313006"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4" name="Google Shape;234;p35"/>
            <p:cNvGrpSpPr/>
            <p:nvPr/>
          </p:nvGrpSpPr>
          <p:grpSpPr>
            <a:xfrm>
              <a:off x="6684361" y="4309200"/>
              <a:ext cx="231600" cy="834300"/>
              <a:chOff x="6684361" y="4309200"/>
              <a:chExt cx="231600" cy="834300"/>
            </a:xfrm>
          </p:grpSpPr>
          <p:sp>
            <p:nvSpPr>
              <p:cNvPr id="235" name="Google Shape;235;p35"/>
              <p:cNvSpPr/>
              <p:nvPr/>
            </p:nvSpPr>
            <p:spPr>
              <a:xfrm flipH="1">
                <a:off x="6684361"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35"/>
              <p:cNvSpPr/>
              <p:nvPr/>
            </p:nvSpPr>
            <p:spPr>
              <a:xfrm flipH="1">
                <a:off x="6684361"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35"/>
              <p:cNvSpPr/>
              <p:nvPr/>
            </p:nvSpPr>
            <p:spPr>
              <a:xfrm flipH="1">
                <a:off x="6684361"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35"/>
              <p:cNvSpPr/>
              <p:nvPr/>
            </p:nvSpPr>
            <p:spPr>
              <a:xfrm flipH="1">
                <a:off x="6684361"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9" name="Google Shape;239;p35"/>
            <p:cNvGrpSpPr/>
            <p:nvPr/>
          </p:nvGrpSpPr>
          <p:grpSpPr>
            <a:xfrm>
              <a:off x="7055715" y="4518900"/>
              <a:ext cx="231600" cy="624600"/>
              <a:chOff x="7055715" y="4518900"/>
              <a:chExt cx="231600" cy="624600"/>
            </a:xfrm>
          </p:grpSpPr>
          <p:sp>
            <p:nvSpPr>
              <p:cNvPr id="240" name="Google Shape;240;p35"/>
              <p:cNvSpPr/>
              <p:nvPr/>
            </p:nvSpPr>
            <p:spPr>
              <a:xfrm flipH="1">
                <a:off x="7055715"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35"/>
              <p:cNvSpPr/>
              <p:nvPr/>
            </p:nvSpPr>
            <p:spPr>
              <a:xfrm flipH="1">
                <a:off x="7055715"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35"/>
              <p:cNvSpPr/>
              <p:nvPr/>
            </p:nvSpPr>
            <p:spPr>
              <a:xfrm flipH="1">
                <a:off x="7055715"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3" name="Google Shape;243;p35"/>
            <p:cNvGrpSpPr/>
            <p:nvPr/>
          </p:nvGrpSpPr>
          <p:grpSpPr>
            <a:xfrm>
              <a:off x="7798424" y="4099200"/>
              <a:ext cx="231600" cy="1044300"/>
              <a:chOff x="7798424" y="4099200"/>
              <a:chExt cx="231600" cy="1044300"/>
            </a:xfrm>
          </p:grpSpPr>
          <p:sp>
            <p:nvSpPr>
              <p:cNvPr id="244" name="Google Shape;244;p35"/>
              <p:cNvSpPr/>
              <p:nvPr/>
            </p:nvSpPr>
            <p:spPr>
              <a:xfrm flipH="1">
                <a:off x="7798424"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35"/>
              <p:cNvSpPr/>
              <p:nvPr/>
            </p:nvSpPr>
            <p:spPr>
              <a:xfrm flipH="1">
                <a:off x="7798424"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35"/>
              <p:cNvSpPr/>
              <p:nvPr/>
            </p:nvSpPr>
            <p:spPr>
              <a:xfrm flipH="1">
                <a:off x="7798424"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35"/>
              <p:cNvSpPr/>
              <p:nvPr/>
            </p:nvSpPr>
            <p:spPr>
              <a:xfrm flipH="1">
                <a:off x="7798424"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35"/>
              <p:cNvSpPr/>
              <p:nvPr/>
            </p:nvSpPr>
            <p:spPr>
              <a:xfrm flipH="1">
                <a:off x="7798424"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9" name="Google Shape;249;p35"/>
            <p:cNvGrpSpPr/>
            <p:nvPr/>
          </p:nvGrpSpPr>
          <p:grpSpPr>
            <a:xfrm>
              <a:off x="8169779" y="4309200"/>
              <a:ext cx="231600" cy="834300"/>
              <a:chOff x="8169779" y="4309200"/>
              <a:chExt cx="231600" cy="834300"/>
            </a:xfrm>
          </p:grpSpPr>
          <p:sp>
            <p:nvSpPr>
              <p:cNvPr id="250" name="Google Shape;250;p35"/>
              <p:cNvSpPr/>
              <p:nvPr/>
            </p:nvSpPr>
            <p:spPr>
              <a:xfrm flipH="1">
                <a:off x="8169779"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35"/>
              <p:cNvSpPr/>
              <p:nvPr/>
            </p:nvSpPr>
            <p:spPr>
              <a:xfrm flipH="1">
                <a:off x="8169779"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35"/>
              <p:cNvSpPr/>
              <p:nvPr/>
            </p:nvSpPr>
            <p:spPr>
              <a:xfrm flipH="1">
                <a:off x="8169779"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35"/>
              <p:cNvSpPr/>
              <p:nvPr/>
            </p:nvSpPr>
            <p:spPr>
              <a:xfrm flipH="1">
                <a:off x="8169779"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4" name="Google Shape;254;p35"/>
            <p:cNvGrpSpPr/>
            <p:nvPr/>
          </p:nvGrpSpPr>
          <p:grpSpPr>
            <a:xfrm>
              <a:off x="7427070" y="4309200"/>
              <a:ext cx="231600" cy="834300"/>
              <a:chOff x="7427070" y="4309200"/>
              <a:chExt cx="231600" cy="834300"/>
            </a:xfrm>
          </p:grpSpPr>
          <p:sp>
            <p:nvSpPr>
              <p:cNvPr id="255" name="Google Shape;255;p35"/>
              <p:cNvSpPr/>
              <p:nvPr/>
            </p:nvSpPr>
            <p:spPr>
              <a:xfrm flipH="1">
                <a:off x="7427070"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35"/>
              <p:cNvSpPr/>
              <p:nvPr/>
            </p:nvSpPr>
            <p:spPr>
              <a:xfrm flipH="1">
                <a:off x="7427070"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35"/>
              <p:cNvSpPr/>
              <p:nvPr/>
            </p:nvSpPr>
            <p:spPr>
              <a:xfrm flipH="1">
                <a:off x="7427070"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35"/>
              <p:cNvSpPr/>
              <p:nvPr/>
            </p:nvSpPr>
            <p:spPr>
              <a:xfrm flipH="1">
                <a:off x="7427070"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9" name="Google Shape;259;p35"/>
            <p:cNvGrpSpPr/>
            <p:nvPr/>
          </p:nvGrpSpPr>
          <p:grpSpPr>
            <a:xfrm>
              <a:off x="8541133" y="4518900"/>
              <a:ext cx="231600" cy="624600"/>
              <a:chOff x="8541133" y="4518900"/>
              <a:chExt cx="231600" cy="624600"/>
            </a:xfrm>
          </p:grpSpPr>
          <p:sp>
            <p:nvSpPr>
              <p:cNvPr id="260" name="Google Shape;260;p35"/>
              <p:cNvSpPr/>
              <p:nvPr/>
            </p:nvSpPr>
            <p:spPr>
              <a:xfrm flipH="1">
                <a:off x="854113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35"/>
              <p:cNvSpPr/>
              <p:nvPr/>
            </p:nvSpPr>
            <p:spPr>
              <a:xfrm flipH="1">
                <a:off x="854113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35"/>
              <p:cNvSpPr/>
              <p:nvPr/>
            </p:nvSpPr>
            <p:spPr>
              <a:xfrm flipH="1">
                <a:off x="854113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3" name="Google Shape;263;p35"/>
            <p:cNvGrpSpPr/>
            <p:nvPr/>
          </p:nvGrpSpPr>
          <p:grpSpPr>
            <a:xfrm>
              <a:off x="8912488" y="4309200"/>
              <a:ext cx="231600" cy="834300"/>
              <a:chOff x="8912488" y="4309200"/>
              <a:chExt cx="231600" cy="834300"/>
            </a:xfrm>
          </p:grpSpPr>
          <p:sp>
            <p:nvSpPr>
              <p:cNvPr id="264" name="Google Shape;264;p35"/>
              <p:cNvSpPr/>
              <p:nvPr/>
            </p:nvSpPr>
            <p:spPr>
              <a:xfrm flipH="1">
                <a:off x="891248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35"/>
              <p:cNvSpPr/>
              <p:nvPr/>
            </p:nvSpPr>
            <p:spPr>
              <a:xfrm flipH="1">
                <a:off x="891248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35"/>
              <p:cNvSpPr/>
              <p:nvPr/>
            </p:nvSpPr>
            <p:spPr>
              <a:xfrm flipH="1">
                <a:off x="891248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35"/>
              <p:cNvSpPr/>
              <p:nvPr/>
            </p:nvSpPr>
            <p:spPr>
              <a:xfrm flipH="1">
                <a:off x="891248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68" name="Google Shape;268;p35"/>
          <p:cNvSpPr txBox="1"/>
          <p:nvPr>
            <p:ph hasCustomPrompt="1" type="title"/>
          </p:nvPr>
        </p:nvSpPr>
        <p:spPr>
          <a:xfrm>
            <a:off x="1388625" y="772725"/>
            <a:ext cx="6366900" cy="186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8000"/>
              <a:buNone/>
              <a:defRPr sz="8000">
                <a:solidFill>
                  <a:schemeClr val="lt1"/>
                </a:solidFill>
              </a:defRPr>
            </a:lvl1pPr>
            <a:lvl2pPr lvl="1" algn="ctr">
              <a:lnSpc>
                <a:spcPct val="100000"/>
              </a:lnSpc>
              <a:spcBef>
                <a:spcPts val="0"/>
              </a:spcBef>
              <a:spcAft>
                <a:spcPts val="0"/>
              </a:spcAft>
              <a:buClr>
                <a:schemeClr val="lt1"/>
              </a:buClr>
              <a:buSzPts val="8000"/>
              <a:buNone/>
              <a:defRPr sz="8000">
                <a:solidFill>
                  <a:schemeClr val="lt1"/>
                </a:solidFill>
              </a:defRPr>
            </a:lvl2pPr>
            <a:lvl3pPr lvl="2" algn="ctr">
              <a:lnSpc>
                <a:spcPct val="100000"/>
              </a:lnSpc>
              <a:spcBef>
                <a:spcPts val="0"/>
              </a:spcBef>
              <a:spcAft>
                <a:spcPts val="0"/>
              </a:spcAft>
              <a:buClr>
                <a:schemeClr val="lt1"/>
              </a:buClr>
              <a:buSzPts val="8000"/>
              <a:buNone/>
              <a:defRPr sz="8000">
                <a:solidFill>
                  <a:schemeClr val="lt1"/>
                </a:solidFill>
              </a:defRPr>
            </a:lvl3pPr>
            <a:lvl4pPr lvl="3" algn="ctr">
              <a:lnSpc>
                <a:spcPct val="100000"/>
              </a:lnSpc>
              <a:spcBef>
                <a:spcPts val="0"/>
              </a:spcBef>
              <a:spcAft>
                <a:spcPts val="0"/>
              </a:spcAft>
              <a:buClr>
                <a:schemeClr val="lt1"/>
              </a:buClr>
              <a:buSzPts val="8000"/>
              <a:buNone/>
              <a:defRPr sz="8000">
                <a:solidFill>
                  <a:schemeClr val="lt1"/>
                </a:solidFill>
              </a:defRPr>
            </a:lvl4pPr>
            <a:lvl5pPr lvl="4" algn="ctr">
              <a:lnSpc>
                <a:spcPct val="100000"/>
              </a:lnSpc>
              <a:spcBef>
                <a:spcPts val="0"/>
              </a:spcBef>
              <a:spcAft>
                <a:spcPts val="0"/>
              </a:spcAft>
              <a:buClr>
                <a:schemeClr val="lt1"/>
              </a:buClr>
              <a:buSzPts val="8000"/>
              <a:buNone/>
              <a:defRPr sz="8000">
                <a:solidFill>
                  <a:schemeClr val="lt1"/>
                </a:solidFill>
              </a:defRPr>
            </a:lvl5pPr>
            <a:lvl6pPr lvl="5" algn="ctr">
              <a:lnSpc>
                <a:spcPct val="100000"/>
              </a:lnSpc>
              <a:spcBef>
                <a:spcPts val="0"/>
              </a:spcBef>
              <a:spcAft>
                <a:spcPts val="0"/>
              </a:spcAft>
              <a:buClr>
                <a:schemeClr val="lt1"/>
              </a:buClr>
              <a:buSzPts val="8000"/>
              <a:buNone/>
              <a:defRPr sz="8000">
                <a:solidFill>
                  <a:schemeClr val="lt1"/>
                </a:solidFill>
              </a:defRPr>
            </a:lvl6pPr>
            <a:lvl7pPr lvl="6" algn="ctr">
              <a:lnSpc>
                <a:spcPct val="100000"/>
              </a:lnSpc>
              <a:spcBef>
                <a:spcPts val="0"/>
              </a:spcBef>
              <a:spcAft>
                <a:spcPts val="0"/>
              </a:spcAft>
              <a:buClr>
                <a:schemeClr val="lt1"/>
              </a:buClr>
              <a:buSzPts val="8000"/>
              <a:buNone/>
              <a:defRPr sz="8000">
                <a:solidFill>
                  <a:schemeClr val="lt1"/>
                </a:solidFill>
              </a:defRPr>
            </a:lvl7pPr>
            <a:lvl8pPr lvl="7" algn="ctr">
              <a:lnSpc>
                <a:spcPct val="100000"/>
              </a:lnSpc>
              <a:spcBef>
                <a:spcPts val="0"/>
              </a:spcBef>
              <a:spcAft>
                <a:spcPts val="0"/>
              </a:spcAft>
              <a:buClr>
                <a:schemeClr val="lt1"/>
              </a:buClr>
              <a:buSzPts val="8000"/>
              <a:buNone/>
              <a:defRPr sz="8000">
                <a:solidFill>
                  <a:schemeClr val="lt1"/>
                </a:solidFill>
              </a:defRPr>
            </a:lvl8pPr>
            <a:lvl9pPr lvl="8" algn="ctr">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269" name="Google Shape;269;p35"/>
          <p:cNvSpPr txBox="1"/>
          <p:nvPr>
            <p:ph idx="1" type="body"/>
          </p:nvPr>
        </p:nvSpPr>
        <p:spPr>
          <a:xfrm>
            <a:off x="1388625" y="2712300"/>
            <a:ext cx="6366900" cy="1111200"/>
          </a:xfrm>
          <a:prstGeom prst="rect">
            <a:avLst/>
          </a:prstGeom>
          <a:noFill/>
          <a:ln>
            <a:noFill/>
          </a:ln>
        </p:spPr>
        <p:txBody>
          <a:bodyPr anchorCtr="0" anchor="t" bIns="91425" lIns="91425" spcFirstLastPara="1" rIns="91425" wrap="square" tIns="91425">
            <a:noAutofit/>
          </a:bodyPr>
          <a:lstStyle>
            <a:lvl1pPr indent="-311150" lvl="0" marL="457200" algn="ctr">
              <a:lnSpc>
                <a:spcPct val="115000"/>
              </a:lnSpc>
              <a:spcBef>
                <a:spcPts val="0"/>
              </a:spcBef>
              <a:spcAft>
                <a:spcPts val="0"/>
              </a:spcAft>
              <a:buClr>
                <a:schemeClr val="lt1"/>
              </a:buClr>
              <a:buSzPts val="1300"/>
              <a:buChar char="●"/>
              <a:defRPr>
                <a:solidFill>
                  <a:schemeClr val="lt1"/>
                </a:solidFill>
              </a:defRPr>
            </a:lvl1pPr>
            <a:lvl2pPr indent="-298450" lvl="1" marL="914400" algn="ctr">
              <a:lnSpc>
                <a:spcPct val="115000"/>
              </a:lnSpc>
              <a:spcBef>
                <a:spcPts val="1600"/>
              </a:spcBef>
              <a:spcAft>
                <a:spcPts val="0"/>
              </a:spcAft>
              <a:buClr>
                <a:schemeClr val="lt1"/>
              </a:buClr>
              <a:buSzPts val="1100"/>
              <a:buChar char="○"/>
              <a:defRPr>
                <a:solidFill>
                  <a:schemeClr val="lt1"/>
                </a:solidFill>
              </a:defRPr>
            </a:lvl2pPr>
            <a:lvl3pPr indent="-298450" lvl="2" marL="1371600" algn="ctr">
              <a:lnSpc>
                <a:spcPct val="115000"/>
              </a:lnSpc>
              <a:spcBef>
                <a:spcPts val="1600"/>
              </a:spcBef>
              <a:spcAft>
                <a:spcPts val="0"/>
              </a:spcAft>
              <a:buClr>
                <a:schemeClr val="lt1"/>
              </a:buClr>
              <a:buSzPts val="1100"/>
              <a:buChar char="■"/>
              <a:defRPr>
                <a:solidFill>
                  <a:schemeClr val="lt1"/>
                </a:solidFill>
              </a:defRPr>
            </a:lvl3pPr>
            <a:lvl4pPr indent="-298450" lvl="3" marL="1828800" algn="ctr">
              <a:lnSpc>
                <a:spcPct val="115000"/>
              </a:lnSpc>
              <a:spcBef>
                <a:spcPts val="1600"/>
              </a:spcBef>
              <a:spcAft>
                <a:spcPts val="0"/>
              </a:spcAft>
              <a:buClr>
                <a:schemeClr val="lt1"/>
              </a:buClr>
              <a:buSzPts val="1100"/>
              <a:buChar char="●"/>
              <a:defRPr>
                <a:solidFill>
                  <a:schemeClr val="lt1"/>
                </a:solidFill>
              </a:defRPr>
            </a:lvl4pPr>
            <a:lvl5pPr indent="-298450" lvl="4" marL="2286000" algn="ctr">
              <a:lnSpc>
                <a:spcPct val="115000"/>
              </a:lnSpc>
              <a:spcBef>
                <a:spcPts val="1600"/>
              </a:spcBef>
              <a:spcAft>
                <a:spcPts val="0"/>
              </a:spcAft>
              <a:buClr>
                <a:schemeClr val="lt1"/>
              </a:buClr>
              <a:buSzPts val="1100"/>
              <a:buChar char="○"/>
              <a:defRPr>
                <a:solidFill>
                  <a:schemeClr val="lt1"/>
                </a:solidFill>
              </a:defRPr>
            </a:lvl5pPr>
            <a:lvl6pPr indent="-298450" lvl="5" marL="2743200" algn="ctr">
              <a:lnSpc>
                <a:spcPct val="115000"/>
              </a:lnSpc>
              <a:spcBef>
                <a:spcPts val="1600"/>
              </a:spcBef>
              <a:spcAft>
                <a:spcPts val="0"/>
              </a:spcAft>
              <a:buClr>
                <a:schemeClr val="lt1"/>
              </a:buClr>
              <a:buSzPts val="1100"/>
              <a:buChar char="■"/>
              <a:defRPr>
                <a:solidFill>
                  <a:schemeClr val="lt1"/>
                </a:solidFill>
              </a:defRPr>
            </a:lvl6pPr>
            <a:lvl7pPr indent="-298450" lvl="6" marL="3200400" algn="ctr">
              <a:lnSpc>
                <a:spcPct val="115000"/>
              </a:lnSpc>
              <a:spcBef>
                <a:spcPts val="1600"/>
              </a:spcBef>
              <a:spcAft>
                <a:spcPts val="0"/>
              </a:spcAft>
              <a:buClr>
                <a:schemeClr val="lt1"/>
              </a:buClr>
              <a:buSzPts val="1100"/>
              <a:buChar char="●"/>
              <a:defRPr>
                <a:solidFill>
                  <a:schemeClr val="lt1"/>
                </a:solidFill>
              </a:defRPr>
            </a:lvl7pPr>
            <a:lvl8pPr indent="-298450" lvl="7" marL="3657600" algn="ctr">
              <a:lnSpc>
                <a:spcPct val="115000"/>
              </a:lnSpc>
              <a:spcBef>
                <a:spcPts val="1600"/>
              </a:spcBef>
              <a:spcAft>
                <a:spcPts val="0"/>
              </a:spcAft>
              <a:buClr>
                <a:schemeClr val="lt1"/>
              </a:buClr>
              <a:buSzPts val="1100"/>
              <a:buChar char="○"/>
              <a:defRPr>
                <a:solidFill>
                  <a:schemeClr val="lt1"/>
                </a:solidFill>
              </a:defRPr>
            </a:lvl8pPr>
            <a:lvl9pPr indent="-298450" lvl="8" marL="4114800" algn="ctr">
              <a:lnSpc>
                <a:spcPct val="115000"/>
              </a:lnSpc>
              <a:spcBef>
                <a:spcPts val="1600"/>
              </a:spcBef>
              <a:spcAft>
                <a:spcPts val="1600"/>
              </a:spcAft>
              <a:buClr>
                <a:schemeClr val="lt1"/>
              </a:buClr>
              <a:buSzPts val="1100"/>
              <a:buChar char="■"/>
              <a:defRPr>
                <a:solidFill>
                  <a:schemeClr val="lt1"/>
                </a:solidFill>
              </a:defRPr>
            </a:lvl9pPr>
          </a:lstStyle>
          <a:p/>
        </p:txBody>
      </p:sp>
      <p:sp>
        <p:nvSpPr>
          <p:cNvPr id="270" name="Google Shape;270;p35"/>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grpSp>
        <p:nvGrpSpPr>
          <p:cNvPr id="50" name="Google Shape;50;p27"/>
          <p:cNvGrpSpPr/>
          <p:nvPr/>
        </p:nvGrpSpPr>
        <p:grpSpPr>
          <a:xfrm>
            <a:off x="625966" y="299376"/>
            <a:ext cx="999312" cy="999312"/>
            <a:chOff x="348199" y="179450"/>
            <a:chExt cx="1116300" cy="1116300"/>
          </a:xfrm>
        </p:grpSpPr>
        <p:sp>
          <p:nvSpPr>
            <p:cNvPr id="51" name="Google Shape;51;p27"/>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7"/>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 name="Google Shape;53;p27"/>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4" name="Google Shape;54;p27"/>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5" name="Google Shape;55;p27"/>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6" name="Shape 56"/>
        <p:cNvGrpSpPr/>
        <p:nvPr/>
      </p:nvGrpSpPr>
      <p:grpSpPr>
        <a:xfrm>
          <a:off x="0" y="0"/>
          <a:ext cx="0" cy="0"/>
          <a:chOff x="0" y="0"/>
          <a:chExt cx="0" cy="0"/>
        </a:xfrm>
      </p:grpSpPr>
      <p:grpSp>
        <p:nvGrpSpPr>
          <p:cNvPr id="57" name="Google Shape;57;p28"/>
          <p:cNvGrpSpPr/>
          <p:nvPr/>
        </p:nvGrpSpPr>
        <p:grpSpPr>
          <a:xfrm>
            <a:off x="146769" y="3406"/>
            <a:ext cx="1233214" cy="1384535"/>
            <a:chOff x="146769" y="3406"/>
            <a:chExt cx="1233214" cy="1384535"/>
          </a:xfrm>
        </p:grpSpPr>
        <p:grpSp>
          <p:nvGrpSpPr>
            <p:cNvPr id="58" name="Google Shape;58;p28"/>
            <p:cNvGrpSpPr/>
            <p:nvPr/>
          </p:nvGrpSpPr>
          <p:grpSpPr>
            <a:xfrm>
              <a:off x="1063183" y="3406"/>
              <a:ext cx="316800" cy="688513"/>
              <a:chOff x="1063183" y="3406"/>
              <a:chExt cx="316800" cy="688513"/>
            </a:xfrm>
          </p:grpSpPr>
          <p:sp>
            <p:nvSpPr>
              <p:cNvPr id="59" name="Google Shape;59;p28"/>
              <p:cNvSpPr/>
              <p:nvPr/>
            </p:nvSpPr>
            <p:spPr>
              <a:xfrm rot="10800000">
                <a:off x="1063183"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8"/>
              <p:cNvSpPr/>
              <p:nvPr/>
            </p:nvSpPr>
            <p:spPr>
              <a:xfrm rot="10800000">
                <a:off x="1063183"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 name="Google Shape;61;p28"/>
            <p:cNvGrpSpPr/>
            <p:nvPr/>
          </p:nvGrpSpPr>
          <p:grpSpPr>
            <a:xfrm>
              <a:off x="604976" y="3406"/>
              <a:ext cx="316800" cy="1036524"/>
              <a:chOff x="604976" y="3406"/>
              <a:chExt cx="316800" cy="1036524"/>
            </a:xfrm>
          </p:grpSpPr>
          <p:sp>
            <p:nvSpPr>
              <p:cNvPr id="62" name="Google Shape;62;p28"/>
              <p:cNvSpPr/>
              <p:nvPr/>
            </p:nvSpPr>
            <p:spPr>
              <a:xfrm rot="10800000">
                <a:off x="604976"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8"/>
              <p:cNvSpPr/>
              <p:nvPr/>
            </p:nvSpPr>
            <p:spPr>
              <a:xfrm rot="10800000">
                <a:off x="604976" y="343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8"/>
              <p:cNvSpPr/>
              <p:nvPr/>
            </p:nvSpPr>
            <p:spPr>
              <a:xfrm rot="10800000">
                <a:off x="604976"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 name="Google Shape;65;p28"/>
            <p:cNvGrpSpPr/>
            <p:nvPr/>
          </p:nvGrpSpPr>
          <p:grpSpPr>
            <a:xfrm>
              <a:off x="146769" y="3406"/>
              <a:ext cx="316800" cy="1384535"/>
              <a:chOff x="146769" y="3406"/>
              <a:chExt cx="316800" cy="1384535"/>
            </a:xfrm>
          </p:grpSpPr>
          <p:sp>
            <p:nvSpPr>
              <p:cNvPr id="66" name="Google Shape;66;p28"/>
              <p:cNvSpPr/>
              <p:nvPr/>
            </p:nvSpPr>
            <p:spPr>
              <a:xfrm rot="10800000">
                <a:off x="146769"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8"/>
              <p:cNvSpPr/>
              <p:nvPr/>
            </p:nvSpPr>
            <p:spPr>
              <a:xfrm rot="10800000">
                <a:off x="146769" y="3441"/>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8"/>
              <p:cNvSpPr/>
              <p:nvPr/>
            </p:nvSpPr>
            <p:spPr>
              <a:xfrm rot="10800000">
                <a:off x="146769" y="343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8"/>
              <p:cNvSpPr/>
              <p:nvPr/>
            </p:nvSpPr>
            <p:spPr>
              <a:xfrm rot="10800000">
                <a:off x="146769"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0" name="Google Shape;70;p28"/>
          <p:cNvGrpSpPr/>
          <p:nvPr/>
        </p:nvGrpSpPr>
        <p:grpSpPr>
          <a:xfrm>
            <a:off x="6775084" y="2904008"/>
            <a:ext cx="2186147" cy="2239500"/>
            <a:chOff x="6775084" y="2904008"/>
            <a:chExt cx="2186147" cy="2239500"/>
          </a:xfrm>
        </p:grpSpPr>
        <p:grpSp>
          <p:nvGrpSpPr>
            <p:cNvPr id="71" name="Google Shape;71;p28"/>
            <p:cNvGrpSpPr/>
            <p:nvPr/>
          </p:nvGrpSpPr>
          <p:grpSpPr>
            <a:xfrm>
              <a:off x="6775084" y="4253708"/>
              <a:ext cx="409500" cy="889800"/>
              <a:chOff x="6775084" y="4253708"/>
              <a:chExt cx="409500" cy="889800"/>
            </a:xfrm>
          </p:grpSpPr>
          <p:sp>
            <p:nvSpPr>
              <p:cNvPr id="72" name="Google Shape;72;p28"/>
              <p:cNvSpPr/>
              <p:nvPr/>
            </p:nvSpPr>
            <p:spPr>
              <a:xfrm>
                <a:off x="6775084"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8"/>
              <p:cNvSpPr/>
              <p:nvPr/>
            </p:nvSpPr>
            <p:spPr>
              <a:xfrm>
                <a:off x="6775084"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 name="Google Shape;74;p28"/>
            <p:cNvGrpSpPr/>
            <p:nvPr/>
          </p:nvGrpSpPr>
          <p:grpSpPr>
            <a:xfrm>
              <a:off x="7367299" y="3804008"/>
              <a:ext cx="409500" cy="1339500"/>
              <a:chOff x="7367299" y="3804008"/>
              <a:chExt cx="409500" cy="1339500"/>
            </a:xfrm>
          </p:grpSpPr>
          <p:sp>
            <p:nvSpPr>
              <p:cNvPr id="75" name="Google Shape;75;p28"/>
              <p:cNvSpPr/>
              <p:nvPr/>
            </p:nvSpPr>
            <p:spPr>
              <a:xfrm>
                <a:off x="7367299"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28"/>
              <p:cNvSpPr/>
              <p:nvPr/>
            </p:nvSpPr>
            <p:spPr>
              <a:xfrm>
                <a:off x="7367299"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8"/>
              <p:cNvSpPr/>
              <p:nvPr/>
            </p:nvSpPr>
            <p:spPr>
              <a:xfrm>
                <a:off x="7367299"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 name="Google Shape;78;p28"/>
            <p:cNvGrpSpPr/>
            <p:nvPr/>
          </p:nvGrpSpPr>
          <p:grpSpPr>
            <a:xfrm>
              <a:off x="7959516" y="3354008"/>
              <a:ext cx="409500" cy="1789500"/>
              <a:chOff x="7959516" y="3354008"/>
              <a:chExt cx="409500" cy="1789500"/>
            </a:xfrm>
          </p:grpSpPr>
          <p:sp>
            <p:nvSpPr>
              <p:cNvPr id="79" name="Google Shape;79;p28"/>
              <p:cNvSpPr/>
              <p:nvPr/>
            </p:nvSpPr>
            <p:spPr>
              <a:xfrm>
                <a:off x="7959516"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8"/>
              <p:cNvSpPr/>
              <p:nvPr/>
            </p:nvSpPr>
            <p:spPr>
              <a:xfrm>
                <a:off x="7959516" y="3354008"/>
                <a:ext cx="409500" cy="178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28"/>
              <p:cNvSpPr/>
              <p:nvPr/>
            </p:nvSpPr>
            <p:spPr>
              <a:xfrm>
                <a:off x="7959516"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8"/>
              <p:cNvSpPr/>
              <p:nvPr/>
            </p:nvSpPr>
            <p:spPr>
              <a:xfrm>
                <a:off x="7959516"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 name="Google Shape;83;p28"/>
            <p:cNvGrpSpPr/>
            <p:nvPr/>
          </p:nvGrpSpPr>
          <p:grpSpPr>
            <a:xfrm>
              <a:off x="8551731" y="2904008"/>
              <a:ext cx="409500" cy="2239500"/>
              <a:chOff x="8551731" y="2904008"/>
              <a:chExt cx="409500" cy="2239500"/>
            </a:xfrm>
          </p:grpSpPr>
          <p:sp>
            <p:nvSpPr>
              <p:cNvPr id="84" name="Google Shape;84;p28"/>
              <p:cNvSpPr/>
              <p:nvPr/>
            </p:nvSpPr>
            <p:spPr>
              <a:xfrm>
                <a:off x="8551731"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8"/>
              <p:cNvSpPr/>
              <p:nvPr/>
            </p:nvSpPr>
            <p:spPr>
              <a:xfrm>
                <a:off x="8551731" y="3354008"/>
                <a:ext cx="409500" cy="178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28"/>
              <p:cNvSpPr/>
              <p:nvPr/>
            </p:nvSpPr>
            <p:spPr>
              <a:xfrm>
                <a:off x="8551731"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28"/>
              <p:cNvSpPr/>
              <p:nvPr/>
            </p:nvSpPr>
            <p:spPr>
              <a:xfrm>
                <a:off x="8551731" y="2904008"/>
                <a:ext cx="409500" cy="22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8"/>
              <p:cNvSpPr/>
              <p:nvPr/>
            </p:nvSpPr>
            <p:spPr>
              <a:xfrm>
                <a:off x="8551731"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89" name="Google Shape;89;p28"/>
          <p:cNvSpPr txBox="1"/>
          <p:nvPr>
            <p:ph type="title"/>
          </p:nvPr>
        </p:nvSpPr>
        <p:spPr>
          <a:xfrm>
            <a:off x="824000" y="1613825"/>
            <a:ext cx="5857800" cy="1872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90" name="Google Shape;90;p28"/>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29"/>
          <p:cNvGrpSpPr/>
          <p:nvPr/>
        </p:nvGrpSpPr>
        <p:grpSpPr>
          <a:xfrm>
            <a:off x="625966" y="299376"/>
            <a:ext cx="999312" cy="999312"/>
            <a:chOff x="348199" y="179450"/>
            <a:chExt cx="1116300" cy="1116300"/>
          </a:xfrm>
        </p:grpSpPr>
        <p:sp>
          <p:nvSpPr>
            <p:cNvPr id="93" name="Google Shape;93;p29"/>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29"/>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 name="Google Shape;95;p29"/>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6" name="Google Shape;96;p29"/>
          <p:cNvSpPr txBox="1"/>
          <p:nvPr>
            <p:ph idx="1" type="body"/>
          </p:nvPr>
        </p:nvSpPr>
        <p:spPr>
          <a:xfrm>
            <a:off x="1303800" y="1990050"/>
            <a:ext cx="3430500" cy="2541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97" name="Google Shape;97;p29"/>
          <p:cNvSpPr txBox="1"/>
          <p:nvPr>
            <p:ph idx="2" type="body"/>
          </p:nvPr>
        </p:nvSpPr>
        <p:spPr>
          <a:xfrm>
            <a:off x="4903650" y="1990050"/>
            <a:ext cx="3430500" cy="2541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98" name="Google Shape;98;p29"/>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30"/>
          <p:cNvGrpSpPr/>
          <p:nvPr/>
        </p:nvGrpSpPr>
        <p:grpSpPr>
          <a:xfrm>
            <a:off x="625966" y="299376"/>
            <a:ext cx="999312" cy="999312"/>
            <a:chOff x="348199" y="179450"/>
            <a:chExt cx="1116300" cy="1116300"/>
          </a:xfrm>
        </p:grpSpPr>
        <p:sp>
          <p:nvSpPr>
            <p:cNvPr id="101" name="Google Shape;101;p30"/>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30"/>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 name="Google Shape;103;p30"/>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4" name="Google Shape;104;p30"/>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31"/>
          <p:cNvGrpSpPr/>
          <p:nvPr/>
        </p:nvGrpSpPr>
        <p:grpSpPr>
          <a:xfrm>
            <a:off x="625966" y="299376"/>
            <a:ext cx="999312" cy="999312"/>
            <a:chOff x="348199" y="179450"/>
            <a:chExt cx="1116300" cy="1116300"/>
          </a:xfrm>
        </p:grpSpPr>
        <p:sp>
          <p:nvSpPr>
            <p:cNvPr id="107" name="Google Shape;107;p31"/>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31"/>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9" name="Google Shape;109;p31"/>
          <p:cNvSpPr txBox="1"/>
          <p:nvPr>
            <p:ph type="title"/>
          </p:nvPr>
        </p:nvSpPr>
        <p:spPr>
          <a:xfrm>
            <a:off x="1303800" y="598575"/>
            <a:ext cx="3312000" cy="159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0" name="Google Shape;110;p31"/>
          <p:cNvSpPr txBox="1"/>
          <p:nvPr>
            <p:ph idx="1" type="body"/>
          </p:nvPr>
        </p:nvSpPr>
        <p:spPr>
          <a:xfrm>
            <a:off x="1303800" y="2309675"/>
            <a:ext cx="3312000" cy="22218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1" name="Google Shape;111;p3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2" name="Shape 112"/>
        <p:cNvGrpSpPr/>
        <p:nvPr/>
      </p:nvGrpSpPr>
      <p:grpSpPr>
        <a:xfrm>
          <a:off x="0" y="0"/>
          <a:ext cx="0" cy="0"/>
          <a:chOff x="0" y="0"/>
          <a:chExt cx="0" cy="0"/>
        </a:xfrm>
      </p:grpSpPr>
      <p:grpSp>
        <p:nvGrpSpPr>
          <p:cNvPr id="113" name="Google Shape;113;p32"/>
          <p:cNvGrpSpPr/>
          <p:nvPr/>
        </p:nvGrpSpPr>
        <p:grpSpPr>
          <a:xfrm>
            <a:off x="6866714" y="1256"/>
            <a:ext cx="2267379" cy="2601741"/>
            <a:chOff x="6790514" y="1256"/>
            <a:chExt cx="2267379" cy="2601741"/>
          </a:xfrm>
        </p:grpSpPr>
        <p:grpSp>
          <p:nvGrpSpPr>
            <p:cNvPr id="114" name="Google Shape;114;p32"/>
            <p:cNvGrpSpPr/>
            <p:nvPr/>
          </p:nvGrpSpPr>
          <p:grpSpPr>
            <a:xfrm>
              <a:off x="7067535" y="1256"/>
              <a:ext cx="1990358" cy="1990303"/>
              <a:chOff x="7067535" y="1256"/>
              <a:chExt cx="1990358" cy="1990303"/>
            </a:xfrm>
          </p:grpSpPr>
          <p:sp>
            <p:nvSpPr>
              <p:cNvPr id="115" name="Google Shape;115;p32"/>
              <p:cNvSpPr/>
              <p:nvPr/>
            </p:nvSpPr>
            <p:spPr>
              <a:xfrm rot="-8648551">
                <a:off x="7594313" y="527721"/>
                <a:ext cx="937226" cy="937226"/>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32"/>
              <p:cNvSpPr/>
              <p:nvPr/>
            </p:nvSpPr>
            <p:spPr>
              <a:xfrm rot="-8648551">
                <a:off x="7594313" y="527721"/>
                <a:ext cx="937226" cy="937226"/>
              </a:xfrm>
              <a:prstGeom prst="pie">
                <a:avLst>
                  <a:gd fmla="val 19376841"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2"/>
              <p:cNvSpPr/>
              <p:nvPr/>
            </p:nvSpPr>
            <p:spPr>
              <a:xfrm rot="-8649154">
                <a:off x="7349891" y="283705"/>
                <a:ext cx="1425647" cy="14254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 name="Google Shape;118;p32"/>
            <p:cNvGrpSpPr/>
            <p:nvPr/>
          </p:nvGrpSpPr>
          <p:grpSpPr>
            <a:xfrm>
              <a:off x="8207126" y="1807997"/>
              <a:ext cx="795000" cy="795000"/>
              <a:chOff x="8207126" y="1807997"/>
              <a:chExt cx="795000" cy="795000"/>
            </a:xfrm>
          </p:grpSpPr>
          <p:sp>
            <p:nvSpPr>
              <p:cNvPr id="119" name="Google Shape;119;p32"/>
              <p:cNvSpPr/>
              <p:nvPr/>
            </p:nvSpPr>
            <p:spPr>
              <a:xfrm rot="2152054">
                <a:off x="8319942" y="1920813"/>
                <a:ext cx="569367" cy="569367"/>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32"/>
              <p:cNvSpPr/>
              <p:nvPr/>
            </p:nvSpPr>
            <p:spPr>
              <a:xfrm rot="2150259">
                <a:off x="8408218" y="2008610"/>
                <a:ext cx="393004" cy="3930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32"/>
              <p:cNvSpPr/>
              <p:nvPr/>
            </p:nvSpPr>
            <p:spPr>
              <a:xfrm rot="2150259">
                <a:off x="8408218" y="2008610"/>
                <a:ext cx="393004" cy="393004"/>
              </a:xfrm>
              <a:prstGeom prst="pie">
                <a:avLst>
                  <a:gd fmla="val 5699893"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 name="Google Shape;122;p32"/>
            <p:cNvGrpSpPr/>
            <p:nvPr/>
          </p:nvGrpSpPr>
          <p:grpSpPr>
            <a:xfrm>
              <a:off x="6790514" y="118857"/>
              <a:ext cx="548700" cy="548700"/>
              <a:chOff x="6790514" y="118857"/>
              <a:chExt cx="548700" cy="548700"/>
            </a:xfrm>
          </p:grpSpPr>
          <p:sp>
            <p:nvSpPr>
              <p:cNvPr id="123" name="Google Shape;123;p32"/>
              <p:cNvSpPr/>
              <p:nvPr/>
            </p:nvSpPr>
            <p:spPr>
              <a:xfrm rot="2150259">
                <a:off x="6868362" y="196705"/>
                <a:ext cx="393004" cy="3930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32"/>
              <p:cNvSpPr/>
              <p:nvPr/>
            </p:nvSpPr>
            <p:spPr>
              <a:xfrm rot="2150259">
                <a:off x="6868362" y="196705"/>
                <a:ext cx="393004" cy="393004"/>
              </a:xfrm>
              <a:prstGeom prst="pie">
                <a:avLst>
                  <a:gd fmla="val 5699893"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25" name="Google Shape;125;p32"/>
          <p:cNvSpPr txBox="1"/>
          <p:nvPr>
            <p:ph type="title"/>
          </p:nvPr>
        </p:nvSpPr>
        <p:spPr>
          <a:xfrm>
            <a:off x="824000" y="763600"/>
            <a:ext cx="5857800" cy="3573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26" name="Google Shape;126;p32"/>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33"/>
          <p:cNvGrpSpPr/>
          <p:nvPr/>
        </p:nvGrpSpPr>
        <p:grpSpPr>
          <a:xfrm>
            <a:off x="625966" y="299376"/>
            <a:ext cx="999312" cy="999312"/>
            <a:chOff x="348199" y="179450"/>
            <a:chExt cx="1116300" cy="1116300"/>
          </a:xfrm>
        </p:grpSpPr>
        <p:sp>
          <p:nvSpPr>
            <p:cNvPr id="129" name="Google Shape;129;p33"/>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33"/>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1" name="Google Shape;131;p33"/>
          <p:cNvSpPr txBox="1"/>
          <p:nvPr>
            <p:ph type="title"/>
          </p:nvPr>
        </p:nvSpPr>
        <p:spPr>
          <a:xfrm>
            <a:off x="1303800" y="598575"/>
            <a:ext cx="3430500" cy="1990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32" name="Google Shape;132;p33"/>
          <p:cNvSpPr txBox="1"/>
          <p:nvPr>
            <p:ph idx="1" type="subTitle"/>
          </p:nvPr>
        </p:nvSpPr>
        <p:spPr>
          <a:xfrm>
            <a:off x="1303800" y="2743203"/>
            <a:ext cx="3430500" cy="7260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33" name="Google Shape;133;p33"/>
          <p:cNvSpPr txBox="1"/>
          <p:nvPr>
            <p:ph idx="2" type="body"/>
          </p:nvPr>
        </p:nvSpPr>
        <p:spPr>
          <a:xfrm>
            <a:off x="4903700" y="661000"/>
            <a:ext cx="3430500" cy="38706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34" name="Google Shape;134;p33"/>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34"/>
          <p:cNvGrpSpPr/>
          <p:nvPr/>
        </p:nvGrpSpPr>
        <p:grpSpPr>
          <a:xfrm>
            <a:off x="713373" y="3847119"/>
            <a:ext cx="825392" cy="825392"/>
            <a:chOff x="348199" y="179450"/>
            <a:chExt cx="1116300" cy="1116300"/>
          </a:xfrm>
        </p:grpSpPr>
        <p:sp>
          <p:nvSpPr>
            <p:cNvPr id="137" name="Google Shape;137;p34"/>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34"/>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9" name="Google Shape;139;p34"/>
          <p:cNvSpPr txBox="1"/>
          <p:nvPr>
            <p:ph idx="1" type="body"/>
          </p:nvPr>
        </p:nvSpPr>
        <p:spPr>
          <a:xfrm>
            <a:off x="1303800" y="4138975"/>
            <a:ext cx="5843100" cy="5349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40" name="Google Shape;140;p34"/>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1.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1pPr>
            <a:lvl2pPr lvl="1"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2pPr>
            <a:lvl3pPr lvl="2"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3pPr>
            <a:lvl4pPr lvl="3"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4pPr>
            <a:lvl5pPr lvl="4"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5pPr>
            <a:lvl6pPr lvl="5"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6pPr>
            <a:lvl7pPr lvl="6"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7pPr>
            <a:lvl8pPr lvl="7"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8pPr>
            <a:lvl9pPr lvl="8"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9pPr>
          </a:lstStyle>
          <a:p/>
        </p:txBody>
      </p:sp>
      <p:sp>
        <p:nvSpPr>
          <p:cNvPr id="7" name="Google Shape;7;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dk2"/>
              </a:buClr>
              <a:buSzPts val="1300"/>
              <a:buFont typeface="Nunito"/>
              <a:buChar char="●"/>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1600"/>
              </a:spcBef>
              <a:spcAft>
                <a:spcPts val="160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8" name="Google Shape;8;p25"/>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hyperlink" Target="http://www.amstat.org/policy/pdfs/BigDataStatisticsJune2014.pdf" TargetMode="External"/><Relationship Id="rId4" Type="http://schemas.openxmlformats.org/officeDocument/2006/relationships/hyperlink" Target="http://www.amazon.com/Cartoon-Guide-Statistics-Larry-Gonick/dp/0062731025" TargetMode="External"/><Relationship Id="rId5" Type="http://schemas.openxmlformats.org/officeDocument/2006/relationships/hyperlink" Target="http://www.amazon.com/Naked-Statistics-Stripping-Dread-Data/dp/1480590185"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p1"/>
          <p:cNvPicPr preferRelativeResize="0"/>
          <p:nvPr/>
        </p:nvPicPr>
        <p:blipFill rotWithShape="1">
          <a:blip r:embed="rId3">
            <a:alphaModFix amt="93000"/>
          </a:blip>
          <a:srcRect b="0" l="5554" r="5555" t="0"/>
          <a:stretch/>
        </p:blipFill>
        <p:spPr>
          <a:xfrm>
            <a:off x="2" y="0"/>
            <a:ext cx="9143998" cy="5143500"/>
          </a:xfrm>
          <a:prstGeom prst="rect">
            <a:avLst/>
          </a:prstGeom>
          <a:noFill/>
          <a:ln>
            <a:noFill/>
          </a:ln>
        </p:spPr>
      </p:pic>
      <p:pic>
        <p:nvPicPr>
          <p:cNvPr descr="shirt_front_2(w2).png" id="276" name="Google Shape;276;p1"/>
          <p:cNvPicPr preferRelativeResize="0"/>
          <p:nvPr/>
        </p:nvPicPr>
        <p:blipFill rotWithShape="1">
          <a:blip r:embed="rId4">
            <a:alphaModFix/>
          </a:blip>
          <a:srcRect b="0" l="0" r="0" t="0"/>
          <a:stretch/>
        </p:blipFill>
        <p:spPr>
          <a:xfrm>
            <a:off x="595513" y="726011"/>
            <a:ext cx="7909525" cy="1200525"/>
          </a:xfrm>
          <a:prstGeom prst="rect">
            <a:avLst/>
          </a:prstGeom>
          <a:noFill/>
          <a:ln>
            <a:noFill/>
          </a:ln>
        </p:spPr>
      </p:pic>
      <p:sp>
        <p:nvSpPr>
          <p:cNvPr id="277" name="Google Shape;277;p1"/>
          <p:cNvSpPr txBox="1"/>
          <p:nvPr/>
        </p:nvSpPr>
        <p:spPr>
          <a:xfrm>
            <a:off x="741475" y="2091475"/>
            <a:ext cx="7617600" cy="1434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 sz="3000" u="none" cap="none" strike="noStrike">
                <a:solidFill>
                  <a:srgbClr val="FFFFFF"/>
                </a:solidFill>
                <a:latin typeface="Helvetica Neue"/>
                <a:ea typeface="Helvetica Neue"/>
                <a:cs typeface="Helvetica Neue"/>
                <a:sym typeface="Helvetica Neue"/>
              </a:rPr>
              <a:t>Data Science Bootcamp</a:t>
            </a:r>
            <a:endParaRPr b="1" i="0" sz="1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C0791B"/>
              </a:buClr>
              <a:buSzPts val="1100"/>
              <a:buFont typeface="Arial"/>
              <a:buNone/>
            </a:pPr>
            <a:r>
              <a:rPr b="1" i="0" lang="en" sz="1800" u="none" cap="none" strike="noStrike">
                <a:solidFill>
                  <a:srgbClr val="FFFFFF"/>
                </a:solidFill>
                <a:latin typeface="Helvetica Neue"/>
                <a:ea typeface="Helvetica Neue"/>
                <a:cs typeface="Helvetica Neue"/>
                <a:sym typeface="Helvetica Neue"/>
              </a:rPr>
              <a:t> </a:t>
            </a:r>
            <a:endParaRPr b="1" i="0" sz="1800" u="none" cap="none" strike="noStrike">
              <a:solidFill>
                <a:srgbClr val="FFFFFF"/>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Helvetica Neue"/>
                <a:ea typeface="Helvetica Neue"/>
                <a:cs typeface="Helvetica Neue"/>
                <a:sym typeface="Helvetica Neue"/>
              </a:rPr>
              <a:t>#1 rated Coding and Data Science Program in all of Orange County, Los Angeles, and the Inland Empire.</a:t>
            </a:r>
            <a:endParaRPr b="1" i="0" sz="1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FFFFFF"/>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lt1"/>
                </a:solidFill>
                <a:latin typeface="Arial"/>
                <a:ea typeface="Arial"/>
                <a:cs typeface="Arial"/>
                <a:sym typeface="Arial"/>
              </a:rPr>
              <a:t>Prep Course Statistics</a:t>
            </a:r>
            <a:endParaRPr/>
          </a:p>
          <a:p>
            <a:pPr indent="0" lvl="0" marL="0" marR="0" rtl="0" algn="ctr">
              <a:lnSpc>
                <a:spcPct val="100000"/>
              </a:lnSpc>
              <a:spcBef>
                <a:spcPts val="0"/>
              </a:spcBef>
              <a:spcAft>
                <a:spcPts val="0"/>
              </a:spcAft>
              <a:buClr>
                <a:srgbClr val="000000"/>
              </a:buClr>
              <a:buSzPts val="1800"/>
              <a:buFont typeface="Arial"/>
              <a:buNone/>
            </a:pPr>
            <a:r>
              <a:t/>
            </a:r>
            <a:endParaRPr b="1" i="0" sz="2100" u="none" cap="none" strike="noStrike">
              <a:solidFill>
                <a:srgbClr val="FFFFFF"/>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1800"/>
              <a:buFont typeface="Arial"/>
              <a:buNone/>
            </a:pPr>
            <a:r>
              <a:t/>
            </a:r>
            <a:endParaRPr b="1" i="0" sz="1800" u="none" cap="none" strike="noStrike">
              <a:solidFill>
                <a:srgbClr val="FFFFFF"/>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1800"/>
              <a:buFont typeface="Arial"/>
              <a:buNone/>
            </a:pPr>
            <a:r>
              <a:t/>
            </a:r>
            <a:endParaRPr b="1" i="0" sz="18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9"/>
          <p:cNvSpPr txBox="1"/>
          <p:nvPr/>
        </p:nvSpPr>
        <p:spPr>
          <a:xfrm>
            <a:off x="1303800" y="306000"/>
            <a:ext cx="7030500" cy="61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2"/>
              </a:buClr>
              <a:buSzPts val="2800"/>
              <a:buFont typeface="Maven Pro"/>
              <a:buNone/>
            </a:pPr>
            <a:r>
              <a:rPr b="1" i="0" lang="en" sz="2800" u="none" cap="none" strike="noStrike">
                <a:solidFill>
                  <a:schemeClr val="lt1"/>
                </a:solidFill>
                <a:latin typeface="Arial"/>
                <a:ea typeface="Arial"/>
                <a:cs typeface="Arial"/>
                <a:sym typeface="Arial"/>
              </a:rPr>
              <a:t>Association between quantitative variables </a:t>
            </a:r>
            <a:endParaRPr/>
          </a:p>
          <a:p>
            <a:pPr indent="0" lvl="0" marL="0" marR="0" rtl="0" algn="ctr">
              <a:lnSpc>
                <a:spcPct val="100000"/>
              </a:lnSpc>
              <a:spcBef>
                <a:spcPts val="0"/>
              </a:spcBef>
              <a:spcAft>
                <a:spcPts val="0"/>
              </a:spcAft>
              <a:buClr>
                <a:schemeClr val="dk2"/>
              </a:buClr>
              <a:buSzPts val="2800"/>
              <a:buFont typeface="Maven Pro"/>
              <a:buNone/>
            </a:pPr>
            <a:r>
              <a:t/>
            </a:r>
            <a:endParaRPr b="1" i="0" sz="2800" u="none" cap="none" strike="noStrike">
              <a:solidFill>
                <a:schemeClr val="lt1"/>
              </a:solidFill>
              <a:latin typeface="Arial"/>
              <a:ea typeface="Arial"/>
              <a:cs typeface="Arial"/>
              <a:sym typeface="Arial"/>
            </a:endParaRPr>
          </a:p>
        </p:txBody>
      </p:sp>
      <p:sp>
        <p:nvSpPr>
          <p:cNvPr id="338" name="Google Shape;338;p9"/>
          <p:cNvSpPr txBox="1"/>
          <p:nvPr/>
        </p:nvSpPr>
        <p:spPr>
          <a:xfrm>
            <a:off x="1171074" y="1235243"/>
            <a:ext cx="7163100" cy="2616600"/>
          </a:xfrm>
          <a:prstGeom prst="rect">
            <a:avLst/>
          </a:prstGeom>
          <a:noFill/>
          <a:ln>
            <a:noFill/>
          </a:ln>
        </p:spPr>
        <p:txBody>
          <a:bodyPr anchorCtr="0" anchor="t" bIns="45700" lIns="91425" spcFirstLastPara="1" rIns="91425" wrap="square" tIns="45700">
            <a:spAutoFit/>
          </a:bodyPr>
          <a:lstStyle/>
          <a:p>
            <a:pPr indent="-30480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lt1"/>
              </a:solidFill>
              <a:latin typeface="Arial"/>
              <a:ea typeface="Arial"/>
              <a:cs typeface="Arial"/>
              <a:sym typeface="Arial"/>
            </a:endParaRPr>
          </a:p>
          <a:p>
            <a:pPr indent="-457200" lvl="0" marL="457200" marR="0" rtl="0" algn="l">
              <a:lnSpc>
                <a:spcPct val="100000"/>
              </a:lnSpc>
              <a:spcBef>
                <a:spcPts val="0"/>
              </a:spcBef>
              <a:spcAft>
                <a:spcPts val="0"/>
              </a:spcAft>
              <a:buClr>
                <a:schemeClr val="lt1"/>
              </a:buClr>
              <a:buSzPts val="2000"/>
              <a:buFont typeface="Arial"/>
              <a:buAutoNum type="arabicPeriod"/>
            </a:pPr>
            <a:r>
              <a:rPr b="0" i="0" lang="en" sz="2000" u="none" cap="none" strike="noStrike">
                <a:solidFill>
                  <a:schemeClr val="lt1"/>
                </a:solidFill>
                <a:latin typeface="Arial"/>
                <a:ea typeface="Arial"/>
                <a:cs typeface="Arial"/>
                <a:sym typeface="Arial"/>
              </a:rPr>
              <a:t>There's no distinction between x and y.</a:t>
            </a:r>
            <a:endParaRPr>
              <a:solidFill>
                <a:schemeClr val="lt1"/>
              </a:solidFill>
            </a:endParaRPr>
          </a:p>
          <a:p>
            <a:pPr indent="-457200" lvl="0" marL="457200" marR="0" rtl="0" algn="l">
              <a:lnSpc>
                <a:spcPct val="100000"/>
              </a:lnSpc>
              <a:spcBef>
                <a:spcPts val="0"/>
              </a:spcBef>
              <a:spcAft>
                <a:spcPts val="0"/>
              </a:spcAft>
              <a:buClr>
                <a:schemeClr val="lt1"/>
              </a:buClr>
              <a:buSzPts val="2000"/>
              <a:buFont typeface="Arial"/>
              <a:buAutoNum type="arabicPeriod"/>
            </a:pPr>
            <a:r>
              <a:rPr b="0" i="0" lang="en" sz="2000" u="none" cap="none" strike="noStrike">
                <a:solidFill>
                  <a:schemeClr val="lt1"/>
                </a:solidFill>
                <a:latin typeface="Arial"/>
                <a:ea typeface="Arial"/>
                <a:cs typeface="Arial"/>
                <a:sym typeface="Arial"/>
              </a:rPr>
              <a:t>The value of correlation is always between -1 and 1</a:t>
            </a:r>
            <a:endParaRPr>
              <a:solidFill>
                <a:schemeClr val="lt1"/>
              </a:solidFill>
            </a:endParaRPr>
          </a:p>
          <a:p>
            <a:pPr indent="-457200" lvl="0" marL="457200" marR="0" rtl="0" algn="l">
              <a:lnSpc>
                <a:spcPct val="100000"/>
              </a:lnSpc>
              <a:spcBef>
                <a:spcPts val="0"/>
              </a:spcBef>
              <a:spcAft>
                <a:spcPts val="0"/>
              </a:spcAft>
              <a:buClr>
                <a:schemeClr val="lt1"/>
              </a:buClr>
              <a:buSzPts val="2000"/>
              <a:buFont typeface="Arial"/>
              <a:buAutoNum type="arabicPeriod"/>
            </a:pPr>
            <a:r>
              <a:rPr b="0" i="0" lang="en" sz="2000" u="none" cap="none" strike="noStrike">
                <a:solidFill>
                  <a:schemeClr val="lt1"/>
                </a:solidFill>
                <a:latin typeface="Arial"/>
                <a:ea typeface="Arial"/>
                <a:cs typeface="Arial"/>
                <a:sym typeface="Arial"/>
              </a:rPr>
              <a:t>The value 0 indicating– indicates a weak linear association.</a:t>
            </a:r>
            <a:endParaRPr>
              <a:solidFill>
                <a:schemeClr val="lt1"/>
              </a:solidFill>
            </a:endParaRPr>
          </a:p>
          <a:p>
            <a:pPr indent="-457200" lvl="0" marL="457200" marR="0" rtl="0" algn="l">
              <a:lnSpc>
                <a:spcPct val="100000"/>
              </a:lnSpc>
              <a:spcBef>
                <a:spcPts val="0"/>
              </a:spcBef>
              <a:spcAft>
                <a:spcPts val="0"/>
              </a:spcAft>
              <a:buClr>
                <a:schemeClr val="lt1"/>
              </a:buClr>
              <a:buSzPts val="2000"/>
              <a:buFont typeface="Arial"/>
              <a:buAutoNum type="arabicPeriod"/>
            </a:pPr>
            <a:r>
              <a:rPr b="0" i="0" lang="en" sz="2000" u="none" cap="none" strike="noStrike">
                <a:solidFill>
                  <a:schemeClr val="lt1"/>
                </a:solidFill>
                <a:latin typeface="Arial"/>
                <a:ea typeface="Arial"/>
                <a:cs typeface="Arial"/>
                <a:sym typeface="Arial"/>
              </a:rPr>
              <a:t>Correlation measures direction and strengths for linear relations.</a:t>
            </a:r>
            <a:endParaRPr>
              <a:solidFill>
                <a:schemeClr val="lt1"/>
              </a:solidFill>
            </a:endParaRPr>
          </a:p>
          <a:p>
            <a:pPr indent="-330200" lvl="0" marL="45720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d6bf8d8c40_0_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Exercise</a:t>
            </a:r>
            <a:endParaRPr>
              <a:solidFill>
                <a:srgbClr val="FFFFFF"/>
              </a:solidFill>
            </a:endParaRPr>
          </a:p>
        </p:txBody>
      </p:sp>
      <p:sp>
        <p:nvSpPr>
          <p:cNvPr id="344" name="Google Shape;344;gd6bf8d8c40_0_5"/>
          <p:cNvSpPr txBox="1"/>
          <p:nvPr>
            <p:ph idx="1" type="body"/>
          </p:nvPr>
        </p:nvSpPr>
        <p:spPr>
          <a:xfrm>
            <a:off x="1303800" y="1474950"/>
            <a:ext cx="7030500" cy="32331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Char char="●"/>
            </a:pPr>
            <a:r>
              <a:rPr lang="en" sz="2400">
                <a:solidFill>
                  <a:srgbClr val="FFFFFF"/>
                </a:solidFill>
              </a:rPr>
              <a:t>Find association between Age as a categorical variable and survival </a:t>
            </a:r>
            <a:endParaRPr sz="2400">
              <a:solidFill>
                <a:srgbClr val="FFFFFF"/>
              </a:solidFill>
            </a:endParaRPr>
          </a:p>
          <a:p>
            <a:pPr indent="-381000" lvl="0" marL="457200" rtl="0" algn="l">
              <a:spcBef>
                <a:spcPts val="0"/>
              </a:spcBef>
              <a:spcAft>
                <a:spcPts val="0"/>
              </a:spcAft>
              <a:buClr>
                <a:srgbClr val="FFFFFF"/>
              </a:buClr>
              <a:buSzPts val="2400"/>
              <a:buChar char="●"/>
            </a:pPr>
            <a:r>
              <a:rPr lang="en" sz="2400">
                <a:solidFill>
                  <a:srgbClr val="FFFFFF"/>
                </a:solidFill>
              </a:rPr>
              <a:t>Find if there an association between Fare and </a:t>
            </a:r>
            <a:r>
              <a:rPr lang="en" sz="2400">
                <a:solidFill>
                  <a:srgbClr val="FFFFFF"/>
                </a:solidFill>
              </a:rPr>
              <a:t>survival</a:t>
            </a:r>
            <a:r>
              <a:rPr lang="en" sz="2400">
                <a:solidFill>
                  <a:srgbClr val="FFFFFF"/>
                </a:solidFill>
              </a:rPr>
              <a:t> rate</a:t>
            </a:r>
            <a:endParaRPr sz="2400">
              <a:solidFill>
                <a:srgbClr val="FFFFFF"/>
              </a:solidFill>
            </a:endParaRPr>
          </a:p>
          <a:p>
            <a:pPr indent="-381000" lvl="0" marL="457200" rtl="0" algn="l">
              <a:lnSpc>
                <a:spcPct val="100000"/>
              </a:lnSpc>
              <a:spcBef>
                <a:spcPts val="0"/>
              </a:spcBef>
              <a:spcAft>
                <a:spcPts val="0"/>
              </a:spcAft>
              <a:buClr>
                <a:srgbClr val="FFFFFF"/>
              </a:buClr>
              <a:buSzPts val="2400"/>
              <a:buChar char="●"/>
            </a:pPr>
            <a:r>
              <a:rPr lang="en" sz="2400">
                <a:solidFill>
                  <a:srgbClr val="FFFFFF"/>
                </a:solidFill>
              </a:rPr>
              <a:t>Correlation Coefficient</a:t>
            </a:r>
            <a:endParaRPr b="1" sz="2800">
              <a:solidFill>
                <a:srgbClr val="FFFFFF"/>
              </a:solidFill>
              <a:latin typeface="Arial"/>
              <a:ea typeface="Arial"/>
              <a:cs typeface="Arial"/>
              <a:sym typeface="Arial"/>
            </a:endParaRPr>
          </a:p>
          <a:p>
            <a:pPr indent="0" lvl="0" marL="457200" rtl="0" algn="l">
              <a:spcBef>
                <a:spcPts val="0"/>
              </a:spcBef>
              <a:spcAft>
                <a:spcPts val="0"/>
              </a:spcAft>
              <a:buNone/>
            </a:pPr>
            <a:r>
              <a:t/>
            </a:r>
            <a:endParaRPr sz="240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pic>
        <p:nvPicPr>
          <p:cNvPr id="349" name="Google Shape;349;p11"/>
          <p:cNvPicPr preferRelativeResize="0"/>
          <p:nvPr/>
        </p:nvPicPr>
        <p:blipFill rotWithShape="1">
          <a:blip r:embed="rId3">
            <a:alphaModFix amt="94000"/>
          </a:blip>
          <a:srcRect b="0" l="0" r="0" t="0"/>
          <a:stretch/>
        </p:blipFill>
        <p:spPr>
          <a:xfrm>
            <a:off x="0" y="0"/>
            <a:ext cx="10325102" cy="5143500"/>
          </a:xfrm>
          <a:prstGeom prst="rect">
            <a:avLst/>
          </a:prstGeom>
          <a:noFill/>
          <a:ln>
            <a:noFill/>
          </a:ln>
        </p:spPr>
      </p:pic>
      <p:pic>
        <p:nvPicPr>
          <p:cNvPr id="350" name="Google Shape;350;p11"/>
          <p:cNvPicPr preferRelativeResize="0"/>
          <p:nvPr/>
        </p:nvPicPr>
        <p:blipFill rotWithShape="1">
          <a:blip r:embed="rId4">
            <a:alphaModFix/>
          </a:blip>
          <a:srcRect b="0" l="0" r="0" t="0"/>
          <a:stretch/>
        </p:blipFill>
        <p:spPr>
          <a:xfrm>
            <a:off x="0" y="6"/>
            <a:ext cx="9144000" cy="604838"/>
          </a:xfrm>
          <a:prstGeom prst="rect">
            <a:avLst/>
          </a:prstGeom>
          <a:noFill/>
          <a:ln>
            <a:noFill/>
          </a:ln>
        </p:spPr>
      </p:pic>
      <p:pic>
        <p:nvPicPr>
          <p:cNvPr id="351" name="Google Shape;351;p11"/>
          <p:cNvPicPr preferRelativeResize="0"/>
          <p:nvPr/>
        </p:nvPicPr>
        <p:blipFill rotWithShape="1">
          <a:blip r:embed="rId5">
            <a:alphaModFix/>
          </a:blip>
          <a:srcRect b="0" l="0" r="0" t="0"/>
          <a:stretch/>
        </p:blipFill>
        <p:spPr>
          <a:xfrm>
            <a:off x="654875" y="133100"/>
            <a:ext cx="1939226" cy="293925"/>
          </a:xfrm>
          <a:prstGeom prst="rect">
            <a:avLst/>
          </a:prstGeom>
          <a:noFill/>
          <a:ln>
            <a:noFill/>
          </a:ln>
        </p:spPr>
      </p:pic>
      <p:sp>
        <p:nvSpPr>
          <p:cNvPr id="352" name="Google Shape;352;p11"/>
          <p:cNvSpPr txBox="1"/>
          <p:nvPr>
            <p:ph type="title"/>
          </p:nvPr>
        </p:nvSpPr>
        <p:spPr>
          <a:xfrm>
            <a:off x="2813725" y="27175"/>
            <a:ext cx="6330300" cy="57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2800"/>
              <a:buNone/>
            </a:pPr>
            <a:r>
              <a:rPr lang="en" sz="2800">
                <a:solidFill>
                  <a:schemeClr val="lt1"/>
                </a:solidFill>
              </a:rPr>
              <a:t>Statistics</a:t>
            </a:r>
            <a:endParaRPr sz="2400">
              <a:solidFill>
                <a:schemeClr val="lt1"/>
              </a:solidFill>
              <a:latin typeface="Helvetica Neue"/>
              <a:ea typeface="Helvetica Neue"/>
              <a:cs typeface="Helvetica Neue"/>
              <a:sym typeface="Helvetica Neue"/>
            </a:endParaRPr>
          </a:p>
        </p:txBody>
      </p:sp>
      <p:sp>
        <p:nvSpPr>
          <p:cNvPr id="353" name="Google Shape;353;p11"/>
          <p:cNvSpPr txBox="1"/>
          <p:nvPr/>
        </p:nvSpPr>
        <p:spPr>
          <a:xfrm>
            <a:off x="2080009" y="1075175"/>
            <a:ext cx="7063991" cy="363176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chemeClr val="lt1"/>
                </a:solidFill>
                <a:latin typeface="Arial"/>
                <a:ea typeface="Arial"/>
                <a:cs typeface="Arial"/>
                <a:sym typeface="Arial"/>
              </a:rPr>
              <a:t>Normal distribution</a:t>
            </a:r>
            <a:r>
              <a:rPr b="0" i="0" lang="en" sz="2400" u="none" cap="none" strike="noStrike">
                <a:solidFill>
                  <a:schemeClr val="lt1"/>
                </a:solidFill>
                <a:latin typeface="Arial"/>
                <a:ea typeface="Arial"/>
                <a:cs typeface="Arial"/>
                <a:sym typeface="Arial"/>
              </a:rPr>
              <a:t>, also known as the </a:t>
            </a:r>
            <a:r>
              <a:rPr b="1" i="0" lang="en" sz="2400" u="none" cap="none" strike="noStrike">
                <a:solidFill>
                  <a:schemeClr val="lt1"/>
                </a:solidFill>
                <a:latin typeface="Arial"/>
                <a:ea typeface="Arial"/>
                <a:cs typeface="Arial"/>
                <a:sym typeface="Arial"/>
              </a:rPr>
              <a:t>Gaussian distribution</a:t>
            </a:r>
            <a:r>
              <a:rPr b="0" i="0" lang="en" sz="2400" u="none" cap="none" strike="noStrike">
                <a:solidFill>
                  <a:schemeClr val="lt1"/>
                </a:solidFill>
                <a:latin typeface="Arial"/>
                <a:ea typeface="Arial"/>
                <a:cs typeface="Arial"/>
                <a:sym typeface="Arial"/>
              </a:rPr>
              <a:t>, is a probability </a:t>
            </a:r>
            <a:r>
              <a:rPr b="1" i="0" lang="en" sz="2400" u="none" cap="none" strike="noStrike">
                <a:solidFill>
                  <a:schemeClr val="lt1"/>
                </a:solidFill>
                <a:latin typeface="Arial"/>
                <a:ea typeface="Arial"/>
                <a:cs typeface="Arial"/>
                <a:sym typeface="Arial"/>
              </a:rPr>
              <a:t>distribution</a:t>
            </a:r>
            <a:r>
              <a:rPr b="0" i="0" lang="en" sz="2400" u="none" cap="none" strike="noStrike">
                <a:solidFill>
                  <a:schemeClr val="lt1"/>
                </a:solidFill>
                <a:latin typeface="Arial"/>
                <a:ea typeface="Arial"/>
                <a:cs typeface="Arial"/>
                <a:sym typeface="Arial"/>
              </a:rPr>
              <a:t> that is symmetric about the mean, showing that data near the mean are more frequent in occurrence than data far from the mean.</a:t>
            </a:r>
            <a:endParaRPr b="0" i="0" sz="2400" u="none" cap="none" strike="noStrike">
              <a:solidFill>
                <a:schemeClr val="lt1"/>
              </a:solidFill>
              <a:highlight>
                <a:srgbClr val="FFFFFF"/>
              </a:highlight>
              <a:latin typeface="Arial"/>
              <a:ea typeface="Arial"/>
              <a:cs typeface="Arial"/>
              <a:sym typeface="Arial"/>
            </a:endParaRPr>
          </a:p>
          <a:p>
            <a:pPr indent="0" lvl="0" marL="0" marR="0" rtl="0" algn="l">
              <a:lnSpc>
                <a:spcPct val="100000"/>
              </a:lnSpc>
              <a:spcBef>
                <a:spcPts val="1600"/>
              </a:spcBef>
              <a:spcAft>
                <a:spcPts val="0"/>
              </a:spcAft>
              <a:buClr>
                <a:srgbClr val="000000"/>
              </a:buClr>
              <a:buSzPts val="1400"/>
              <a:buFont typeface="Arial"/>
              <a:buNone/>
            </a:pPr>
            <a:r>
              <a:t/>
            </a:r>
            <a:endParaRPr b="0" i="0" sz="1400" u="none" cap="none" strike="noStrike">
              <a:solidFill>
                <a:srgbClr val="4D5156"/>
              </a:solidFill>
              <a:highlight>
                <a:srgbClr val="FFFFFF"/>
              </a:highlight>
              <a:latin typeface="Arial"/>
              <a:ea typeface="Arial"/>
              <a:cs typeface="Arial"/>
              <a:sym typeface="Arial"/>
            </a:endParaRPr>
          </a:p>
          <a:p>
            <a:pPr indent="0" lvl="0" marL="0" marR="0" rtl="0" algn="l">
              <a:lnSpc>
                <a:spcPct val="100000"/>
              </a:lnSpc>
              <a:spcBef>
                <a:spcPts val="1600"/>
              </a:spcBef>
              <a:spcAft>
                <a:spcPts val="0"/>
              </a:spcAft>
              <a:buClr>
                <a:srgbClr val="000000"/>
              </a:buClr>
              <a:buSzPts val="1400"/>
              <a:buFont typeface="Arial"/>
              <a:buNone/>
            </a:pPr>
            <a:r>
              <a:t/>
            </a:r>
            <a:endParaRPr b="0" i="0" sz="1400" u="none" cap="none" strike="noStrike">
              <a:solidFill>
                <a:srgbClr val="4D5156"/>
              </a:solidFill>
              <a:highlight>
                <a:srgbClr val="FFFFFF"/>
              </a:highlight>
              <a:latin typeface="Arial"/>
              <a:ea typeface="Arial"/>
              <a:cs typeface="Arial"/>
              <a:sym typeface="Arial"/>
            </a:endParaRPr>
          </a:p>
          <a:p>
            <a:pPr indent="0" lvl="0" marL="0" marR="0" rtl="0" algn="l">
              <a:lnSpc>
                <a:spcPct val="100000"/>
              </a:lnSpc>
              <a:spcBef>
                <a:spcPts val="1600"/>
              </a:spcBef>
              <a:spcAft>
                <a:spcPts val="0"/>
              </a:spcAft>
              <a:buClr>
                <a:srgbClr val="000000"/>
              </a:buClr>
              <a:buSzPts val="1400"/>
              <a:buFont typeface="Arial"/>
              <a:buNone/>
            </a:pPr>
            <a:r>
              <a:t/>
            </a:r>
            <a:endParaRPr b="0" i="0" sz="1400" u="none" cap="none" strike="noStrike">
              <a:solidFill>
                <a:srgbClr val="4D5156"/>
              </a:solidFill>
              <a:highlight>
                <a:srgbClr val="FFFFFF"/>
              </a:highlight>
              <a:latin typeface="Arial"/>
              <a:ea typeface="Arial"/>
              <a:cs typeface="Arial"/>
              <a:sym typeface="Arial"/>
            </a:endParaRPr>
          </a:p>
          <a:p>
            <a:pPr indent="0" lvl="0" marL="0" marR="0" rtl="0" algn="r">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Source: www.investopedia.com › terms › normaldistribution</a:t>
            </a:r>
            <a:endParaRPr b="0" i="0" sz="14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13"/>
          <p:cNvSpPr txBox="1"/>
          <p:nvPr>
            <p:ph type="title"/>
          </p:nvPr>
        </p:nvSpPr>
        <p:spPr>
          <a:xfrm>
            <a:off x="1303800" y="598575"/>
            <a:ext cx="7030500" cy="592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Normal distribution</a:t>
            </a:r>
            <a:endParaRPr>
              <a:solidFill>
                <a:schemeClr val="lt1"/>
              </a:solidFill>
              <a:latin typeface="Arial"/>
              <a:ea typeface="Arial"/>
              <a:cs typeface="Arial"/>
              <a:sym typeface="Arial"/>
            </a:endParaRPr>
          </a:p>
        </p:txBody>
      </p:sp>
      <p:pic>
        <p:nvPicPr>
          <p:cNvPr id="359" name="Google Shape;359;p13"/>
          <p:cNvPicPr preferRelativeResize="0"/>
          <p:nvPr/>
        </p:nvPicPr>
        <p:blipFill rotWithShape="1">
          <a:blip r:embed="rId3">
            <a:alphaModFix/>
          </a:blip>
          <a:srcRect b="0" l="0" r="0" t="0"/>
          <a:stretch/>
        </p:blipFill>
        <p:spPr>
          <a:xfrm>
            <a:off x="2350112" y="1593487"/>
            <a:ext cx="4443775" cy="33347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14"/>
          <p:cNvSpPr txBox="1"/>
          <p:nvPr>
            <p:ph type="title"/>
          </p:nvPr>
        </p:nvSpPr>
        <p:spPr>
          <a:xfrm>
            <a:off x="1303800" y="344175"/>
            <a:ext cx="7030500" cy="579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Key terms distribution</a:t>
            </a:r>
            <a:endParaRPr>
              <a:solidFill>
                <a:schemeClr val="lt1"/>
              </a:solidFill>
              <a:latin typeface="Arial"/>
              <a:ea typeface="Arial"/>
              <a:cs typeface="Arial"/>
              <a:sym typeface="Arial"/>
            </a:endParaRPr>
          </a:p>
        </p:txBody>
      </p:sp>
      <p:sp>
        <p:nvSpPr>
          <p:cNvPr id="365" name="Google Shape;365;p14"/>
          <p:cNvSpPr txBox="1"/>
          <p:nvPr>
            <p:ph idx="1" type="body"/>
          </p:nvPr>
        </p:nvSpPr>
        <p:spPr>
          <a:xfrm>
            <a:off x="1303800" y="1399425"/>
            <a:ext cx="7030500" cy="3132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sz="1800">
                <a:solidFill>
                  <a:schemeClr val="lt1"/>
                </a:solidFill>
                <a:latin typeface="Arial"/>
                <a:ea typeface="Arial"/>
                <a:cs typeface="Arial"/>
                <a:sym typeface="Arial"/>
              </a:rPr>
              <a:t>Tail The long narrow portion of a frequency distribution, where relatively extreme values occur at low frequency. </a:t>
            </a:r>
            <a:endParaRPr sz="1800">
              <a:solidFill>
                <a:schemeClr val="lt1"/>
              </a:solidFill>
              <a:latin typeface="Arial"/>
              <a:ea typeface="Arial"/>
              <a:cs typeface="Arial"/>
              <a:sym typeface="Arial"/>
            </a:endParaRPr>
          </a:p>
          <a:p>
            <a:pPr indent="0" lvl="0" marL="0" rtl="0" algn="l">
              <a:lnSpc>
                <a:spcPct val="115000"/>
              </a:lnSpc>
              <a:spcBef>
                <a:spcPts val="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1800">
              <a:solidFill>
                <a:schemeClr val="lt1"/>
              </a:solidFill>
              <a:latin typeface="Arial"/>
              <a:ea typeface="Arial"/>
              <a:cs typeface="Arial"/>
              <a:sym typeface="Arial"/>
            </a:endParaRPr>
          </a:p>
        </p:txBody>
      </p:sp>
      <p:pic>
        <p:nvPicPr>
          <p:cNvPr id="366" name="Google Shape;366;p14"/>
          <p:cNvPicPr preferRelativeResize="0"/>
          <p:nvPr/>
        </p:nvPicPr>
        <p:blipFill>
          <a:blip r:embed="rId3">
            <a:alphaModFix/>
          </a:blip>
          <a:stretch>
            <a:fillRect/>
          </a:stretch>
        </p:blipFill>
        <p:spPr>
          <a:xfrm>
            <a:off x="3052925" y="2300625"/>
            <a:ext cx="3417950" cy="2533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gd6bf8d8c40_0_16"/>
          <p:cNvSpPr txBox="1"/>
          <p:nvPr>
            <p:ph type="title"/>
          </p:nvPr>
        </p:nvSpPr>
        <p:spPr>
          <a:xfrm>
            <a:off x="1303800" y="344175"/>
            <a:ext cx="7030500" cy="579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Key terms distribution</a:t>
            </a:r>
            <a:endParaRPr>
              <a:solidFill>
                <a:schemeClr val="lt1"/>
              </a:solidFill>
              <a:latin typeface="Arial"/>
              <a:ea typeface="Arial"/>
              <a:cs typeface="Arial"/>
              <a:sym typeface="Arial"/>
            </a:endParaRPr>
          </a:p>
        </p:txBody>
      </p:sp>
      <p:sp>
        <p:nvSpPr>
          <p:cNvPr id="372" name="Google Shape;372;gd6bf8d8c40_0_16"/>
          <p:cNvSpPr txBox="1"/>
          <p:nvPr>
            <p:ph idx="1" type="body"/>
          </p:nvPr>
        </p:nvSpPr>
        <p:spPr>
          <a:xfrm>
            <a:off x="1303800" y="1399425"/>
            <a:ext cx="7030500" cy="31323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SzPts val="1300"/>
              <a:buNone/>
            </a:pPr>
            <a:r>
              <a:rPr lang="en" sz="1800">
                <a:solidFill>
                  <a:schemeClr val="lt1"/>
                </a:solidFill>
                <a:latin typeface="Arial"/>
                <a:ea typeface="Arial"/>
                <a:cs typeface="Arial"/>
                <a:sym typeface="Arial"/>
              </a:rPr>
              <a:t>Skew Where one tail of a distribution is longer than the other.</a:t>
            </a:r>
            <a:endParaRPr sz="1800">
              <a:solidFill>
                <a:schemeClr val="lt1"/>
              </a:solidFill>
              <a:latin typeface="Arial"/>
              <a:ea typeface="Arial"/>
              <a:cs typeface="Arial"/>
              <a:sym typeface="Arial"/>
            </a:endParaRPr>
          </a:p>
          <a:p>
            <a:pPr indent="0" lvl="0" marL="0" rtl="0" algn="l">
              <a:lnSpc>
                <a:spcPct val="115000"/>
              </a:lnSpc>
              <a:spcBef>
                <a:spcPts val="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0"/>
              </a:spcBef>
              <a:spcAft>
                <a:spcPts val="0"/>
              </a:spcAft>
              <a:buSzPts val="1300"/>
              <a:buNone/>
            </a:pPr>
            <a:r>
              <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1800">
              <a:solidFill>
                <a:schemeClr val="lt1"/>
              </a:solidFill>
              <a:latin typeface="Arial"/>
              <a:ea typeface="Arial"/>
              <a:cs typeface="Arial"/>
              <a:sym typeface="Arial"/>
            </a:endParaRPr>
          </a:p>
        </p:txBody>
      </p:sp>
      <p:pic>
        <p:nvPicPr>
          <p:cNvPr id="373" name="Google Shape;373;gd6bf8d8c40_0_16"/>
          <p:cNvPicPr preferRelativeResize="0"/>
          <p:nvPr/>
        </p:nvPicPr>
        <p:blipFill>
          <a:blip r:embed="rId3">
            <a:alphaModFix/>
          </a:blip>
          <a:stretch>
            <a:fillRect/>
          </a:stretch>
        </p:blipFill>
        <p:spPr>
          <a:xfrm>
            <a:off x="2690213" y="2273263"/>
            <a:ext cx="4257675" cy="19907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16"/>
          <p:cNvSpPr txBox="1"/>
          <p:nvPr>
            <p:ph type="title"/>
          </p:nvPr>
        </p:nvSpPr>
        <p:spPr>
          <a:xfrm>
            <a:off x="1303800" y="302025"/>
            <a:ext cx="7030500" cy="543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Central limit theorem</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SzPts val="2800"/>
              <a:buNone/>
            </a:pPr>
            <a:r>
              <a:t/>
            </a:r>
            <a:endParaRPr/>
          </a:p>
        </p:txBody>
      </p:sp>
      <p:sp>
        <p:nvSpPr>
          <p:cNvPr id="379" name="Google Shape;379;p16"/>
          <p:cNvSpPr txBox="1"/>
          <p:nvPr>
            <p:ph idx="1" type="body"/>
          </p:nvPr>
        </p:nvSpPr>
        <p:spPr>
          <a:xfrm>
            <a:off x="1010653" y="993299"/>
            <a:ext cx="7323600" cy="384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t/>
            </a:r>
            <a:endParaRPr sz="1600">
              <a:solidFill>
                <a:schemeClr val="lt1"/>
              </a:solidFill>
              <a:latin typeface="Arial"/>
              <a:ea typeface="Arial"/>
              <a:cs typeface="Arial"/>
              <a:sym typeface="Arial"/>
            </a:endParaRPr>
          </a:p>
          <a:p>
            <a:pPr indent="0" lvl="0" marL="0" rtl="0" algn="l">
              <a:spcBef>
                <a:spcPts val="1600"/>
              </a:spcBef>
              <a:spcAft>
                <a:spcPts val="0"/>
              </a:spcAft>
              <a:buSzPts val="1300"/>
              <a:buNone/>
            </a:pPr>
            <a:r>
              <a:rPr lang="en" sz="1600">
                <a:solidFill>
                  <a:schemeClr val="lt1"/>
                </a:solidFill>
                <a:latin typeface="Arial"/>
                <a:ea typeface="Arial"/>
                <a:cs typeface="Arial"/>
                <a:sym typeface="Arial"/>
              </a:rPr>
              <a:t>The central limit theorem states that if you have a population with mean μ and standard deviation σ and take sufficiently large random samples from the population with replacement , then the distribution of the sample means will be approximately normally distributed.</a:t>
            </a:r>
            <a:endParaRPr sz="1600">
              <a:solidFill>
                <a:schemeClr val="lt1"/>
              </a:solidFill>
              <a:latin typeface="Arial"/>
              <a:ea typeface="Arial"/>
              <a:cs typeface="Arial"/>
              <a:sym typeface="Arial"/>
            </a:endParaRPr>
          </a:p>
          <a:p>
            <a:pPr indent="0" lvl="0" marL="0" rtl="0" algn="l">
              <a:spcBef>
                <a:spcPts val="1600"/>
              </a:spcBef>
              <a:spcAft>
                <a:spcPts val="0"/>
              </a:spcAft>
              <a:buSzPts val="1300"/>
              <a:buNone/>
            </a:pPr>
            <a:r>
              <a:t/>
            </a:r>
            <a:endParaRPr sz="1600">
              <a:solidFill>
                <a:schemeClr val="lt1"/>
              </a:solidFill>
              <a:latin typeface="Arial"/>
              <a:ea typeface="Arial"/>
              <a:cs typeface="Arial"/>
              <a:sym typeface="Arial"/>
            </a:endParaRPr>
          </a:p>
          <a:p>
            <a:pPr indent="0" lvl="0" marL="0" rtl="0" algn="r">
              <a:spcBef>
                <a:spcPts val="1600"/>
              </a:spcBef>
              <a:spcAft>
                <a:spcPts val="0"/>
              </a:spcAft>
              <a:buSzPts val="1300"/>
              <a:buNone/>
            </a:pPr>
            <a:r>
              <a:rPr lang="en" sz="900">
                <a:solidFill>
                  <a:schemeClr val="lt1"/>
                </a:solidFill>
                <a:latin typeface="Arial"/>
                <a:ea typeface="Arial"/>
                <a:cs typeface="Arial"/>
                <a:sym typeface="Arial"/>
              </a:rPr>
              <a:t>Source : https://sphweb.bumc.bu.edu/otlt/MPH-Modules/BS/BS704_Probability/BS704_Probability12.html</a:t>
            </a:r>
            <a:endParaRPr sz="9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sz="1600">
                <a:solidFill>
                  <a:schemeClr val="lt1"/>
                </a:solidFill>
                <a:latin typeface="Arial"/>
                <a:ea typeface="Arial"/>
                <a:cs typeface="Arial"/>
                <a:sym typeface="Arial"/>
              </a:rPr>
              <a:t>Central limit theorem The tendency of the sampling distribution to take on a normal shape as sample size rises. </a:t>
            </a:r>
            <a:endParaRPr sz="16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16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16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1600">
              <a:solidFill>
                <a:schemeClr val="lt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12"/>
          <p:cNvSpPr txBox="1"/>
          <p:nvPr>
            <p:ph type="title"/>
          </p:nvPr>
        </p:nvSpPr>
        <p:spPr>
          <a:xfrm>
            <a:off x="1303800" y="286318"/>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Other Distribution</a:t>
            </a:r>
            <a:endParaRPr>
              <a:solidFill>
                <a:schemeClr val="lt1"/>
              </a:solidFill>
              <a:latin typeface="Arial"/>
              <a:ea typeface="Arial"/>
              <a:cs typeface="Arial"/>
              <a:sym typeface="Arial"/>
            </a:endParaRPr>
          </a:p>
        </p:txBody>
      </p:sp>
      <p:sp>
        <p:nvSpPr>
          <p:cNvPr id="385" name="Google Shape;385;p12"/>
          <p:cNvSpPr txBox="1"/>
          <p:nvPr>
            <p:ph idx="1" type="body"/>
          </p:nvPr>
        </p:nvSpPr>
        <p:spPr>
          <a:xfrm>
            <a:off x="1303800" y="931567"/>
            <a:ext cx="7030500" cy="3280366"/>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rPr lang="en" sz="2000">
                <a:solidFill>
                  <a:schemeClr val="lt1"/>
                </a:solidFill>
                <a:latin typeface="Arial"/>
                <a:ea typeface="Arial"/>
                <a:cs typeface="Arial"/>
                <a:sym typeface="Arial"/>
              </a:rPr>
              <a:t>Poisson distribution The frequency distribution of the number of events in sampled units of time or space. </a:t>
            </a:r>
            <a:endParaRPr sz="20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sz="2000">
                <a:solidFill>
                  <a:schemeClr val="lt1"/>
                </a:solidFill>
                <a:latin typeface="Arial"/>
                <a:ea typeface="Arial"/>
                <a:cs typeface="Arial"/>
                <a:sym typeface="Arial"/>
              </a:rPr>
              <a:t>Exponential distribution The frequency distribution of the time or distance from one event to the next event. </a:t>
            </a:r>
            <a:endParaRPr sz="2000">
              <a:solidFill>
                <a:schemeClr val="lt1"/>
              </a:solidFill>
              <a:latin typeface="Arial"/>
              <a:ea typeface="Arial"/>
              <a:cs typeface="Arial"/>
              <a:sym typeface="Arial"/>
            </a:endParaRPr>
          </a:p>
          <a:p>
            <a:pPr indent="0" lvl="0" marL="0" rtl="0" algn="l">
              <a:lnSpc>
                <a:spcPct val="115000"/>
              </a:lnSpc>
              <a:spcBef>
                <a:spcPts val="1600"/>
              </a:spcBef>
              <a:spcAft>
                <a:spcPts val="1600"/>
              </a:spcAft>
              <a:buSzPts val="1300"/>
              <a:buNone/>
            </a:pPr>
            <a:r>
              <a:rPr lang="en" sz="2000">
                <a:solidFill>
                  <a:schemeClr val="lt1"/>
                </a:solidFill>
                <a:latin typeface="Arial"/>
                <a:ea typeface="Arial"/>
                <a:cs typeface="Arial"/>
                <a:sym typeface="Arial"/>
              </a:rPr>
              <a:t>Weibull distribution A generalized version of the exponential, in which the event rate is allowed to shift over time.</a:t>
            </a:r>
            <a:endParaRPr sz="2000">
              <a:solidFill>
                <a:schemeClr val="lt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10"/>
          <p:cNvSpPr txBox="1"/>
          <p:nvPr>
            <p:ph type="title"/>
          </p:nvPr>
        </p:nvSpPr>
        <p:spPr>
          <a:xfrm>
            <a:off x="1303800" y="598575"/>
            <a:ext cx="7030500" cy="604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Distribution and Statistic</a:t>
            </a:r>
            <a:endParaRPr>
              <a:solidFill>
                <a:schemeClr val="lt1"/>
              </a:solidFill>
              <a:latin typeface="Arial"/>
              <a:ea typeface="Arial"/>
              <a:cs typeface="Arial"/>
              <a:sym typeface="Arial"/>
            </a:endParaRPr>
          </a:p>
        </p:txBody>
      </p:sp>
      <p:sp>
        <p:nvSpPr>
          <p:cNvPr id="391" name="Google Shape;391;p10"/>
          <p:cNvSpPr txBox="1"/>
          <p:nvPr>
            <p:ph idx="1" type="body"/>
          </p:nvPr>
        </p:nvSpPr>
        <p:spPr>
          <a:xfrm>
            <a:off x="1303800" y="1608100"/>
            <a:ext cx="7030500" cy="2923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sz="2000">
                <a:solidFill>
                  <a:schemeClr val="lt1"/>
                </a:solidFill>
                <a:latin typeface="Arial"/>
                <a:ea typeface="Arial"/>
                <a:cs typeface="Arial"/>
                <a:sym typeface="Arial"/>
              </a:rPr>
              <a:t>Sample statistic </a:t>
            </a:r>
            <a:r>
              <a:rPr lang="en" sz="2000">
                <a:solidFill>
                  <a:schemeClr val="lt1"/>
                </a:solidFill>
                <a:latin typeface="Arial"/>
                <a:ea typeface="Arial"/>
                <a:cs typeface="Arial"/>
                <a:sym typeface="Arial"/>
              </a:rPr>
              <a:t>A metric calculated for a sample of data drawn from a larger population.</a:t>
            </a:r>
            <a:endParaRPr sz="20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2000">
                <a:solidFill>
                  <a:schemeClr val="lt1"/>
                </a:solidFill>
                <a:latin typeface="Arial"/>
                <a:ea typeface="Arial"/>
                <a:cs typeface="Arial"/>
                <a:sym typeface="Arial"/>
              </a:rPr>
              <a:t>Data distribution </a:t>
            </a:r>
            <a:r>
              <a:rPr lang="en" sz="2000">
                <a:solidFill>
                  <a:schemeClr val="lt1"/>
                </a:solidFill>
                <a:latin typeface="Arial"/>
                <a:ea typeface="Arial"/>
                <a:cs typeface="Arial"/>
                <a:sym typeface="Arial"/>
              </a:rPr>
              <a:t>The frequency distribution of individual values in a data set. </a:t>
            </a:r>
            <a:endParaRPr sz="20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2000">
                <a:solidFill>
                  <a:schemeClr val="lt1"/>
                </a:solidFill>
                <a:latin typeface="Arial"/>
                <a:ea typeface="Arial"/>
                <a:cs typeface="Arial"/>
                <a:sym typeface="Arial"/>
              </a:rPr>
              <a:t>Sampling distribution </a:t>
            </a:r>
            <a:r>
              <a:rPr lang="en" sz="2000">
                <a:solidFill>
                  <a:schemeClr val="lt1"/>
                </a:solidFill>
                <a:latin typeface="Arial"/>
                <a:ea typeface="Arial"/>
                <a:cs typeface="Arial"/>
                <a:sym typeface="Arial"/>
              </a:rPr>
              <a:t>The frequency distribution of a sample statistic over many samples or resamples. </a:t>
            </a:r>
            <a:endParaRPr sz="2000">
              <a:solidFill>
                <a:schemeClr val="lt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15"/>
          <p:cNvSpPr txBox="1"/>
          <p:nvPr>
            <p:ph type="title"/>
          </p:nvPr>
        </p:nvSpPr>
        <p:spPr>
          <a:xfrm>
            <a:off x="1303800" y="281000"/>
            <a:ext cx="7030500" cy="543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Central limit theorem</a:t>
            </a:r>
            <a:endParaRPr>
              <a:solidFill>
                <a:schemeClr val="lt1"/>
              </a:solidFill>
              <a:latin typeface="Arial"/>
              <a:ea typeface="Arial"/>
              <a:cs typeface="Arial"/>
              <a:sym typeface="Arial"/>
            </a:endParaRPr>
          </a:p>
        </p:txBody>
      </p:sp>
      <p:sp>
        <p:nvSpPr>
          <p:cNvPr id="397" name="Google Shape;397;p15"/>
          <p:cNvSpPr txBox="1"/>
          <p:nvPr>
            <p:ph idx="1" type="body"/>
          </p:nvPr>
        </p:nvSpPr>
        <p:spPr>
          <a:xfrm>
            <a:off x="1303800" y="1124342"/>
            <a:ext cx="7030500" cy="317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sz="1800">
                <a:solidFill>
                  <a:schemeClr val="lt1"/>
                </a:solidFill>
                <a:latin typeface="Arial"/>
                <a:ea typeface="Arial"/>
                <a:cs typeface="Arial"/>
                <a:sym typeface="Arial"/>
              </a:rPr>
              <a:t>Means drawn from multiple samples will resemble the familiar bell-shaped normal curve (see “Normal Distribution”), even if the source population is not normally distributed, provided that the sample size is large enough.</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t/>
            </a:r>
            <a:endParaRPr sz="1800">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pic>
        <p:nvPicPr>
          <p:cNvPr id="282" name="Google Shape;282;p2"/>
          <p:cNvPicPr preferRelativeResize="0"/>
          <p:nvPr/>
        </p:nvPicPr>
        <p:blipFill rotWithShape="1">
          <a:blip r:embed="rId3">
            <a:alphaModFix amt="94000"/>
          </a:blip>
          <a:srcRect b="0" l="0" r="0" t="0"/>
          <a:stretch/>
        </p:blipFill>
        <p:spPr>
          <a:xfrm>
            <a:off x="0" y="0"/>
            <a:ext cx="10325102" cy="5143500"/>
          </a:xfrm>
          <a:prstGeom prst="rect">
            <a:avLst/>
          </a:prstGeom>
          <a:noFill/>
          <a:ln>
            <a:noFill/>
          </a:ln>
        </p:spPr>
      </p:pic>
      <p:pic>
        <p:nvPicPr>
          <p:cNvPr id="283" name="Google Shape;283;p2"/>
          <p:cNvPicPr preferRelativeResize="0"/>
          <p:nvPr/>
        </p:nvPicPr>
        <p:blipFill rotWithShape="1">
          <a:blip r:embed="rId4">
            <a:alphaModFix/>
          </a:blip>
          <a:srcRect b="0" l="0" r="0" t="0"/>
          <a:stretch/>
        </p:blipFill>
        <p:spPr>
          <a:xfrm>
            <a:off x="0" y="6"/>
            <a:ext cx="9144000" cy="604838"/>
          </a:xfrm>
          <a:prstGeom prst="rect">
            <a:avLst/>
          </a:prstGeom>
          <a:noFill/>
          <a:ln>
            <a:noFill/>
          </a:ln>
        </p:spPr>
      </p:pic>
      <p:pic>
        <p:nvPicPr>
          <p:cNvPr id="284" name="Google Shape;284;p2"/>
          <p:cNvPicPr preferRelativeResize="0"/>
          <p:nvPr/>
        </p:nvPicPr>
        <p:blipFill rotWithShape="1">
          <a:blip r:embed="rId5">
            <a:alphaModFix/>
          </a:blip>
          <a:srcRect b="0" l="0" r="0" t="0"/>
          <a:stretch/>
        </p:blipFill>
        <p:spPr>
          <a:xfrm>
            <a:off x="654875" y="133100"/>
            <a:ext cx="1939226" cy="293925"/>
          </a:xfrm>
          <a:prstGeom prst="rect">
            <a:avLst/>
          </a:prstGeom>
          <a:noFill/>
          <a:ln>
            <a:noFill/>
          </a:ln>
        </p:spPr>
      </p:pic>
      <p:sp>
        <p:nvSpPr>
          <p:cNvPr id="285" name="Google Shape;285;p2"/>
          <p:cNvSpPr txBox="1"/>
          <p:nvPr>
            <p:ph type="title"/>
          </p:nvPr>
        </p:nvSpPr>
        <p:spPr>
          <a:xfrm>
            <a:off x="2813725" y="27175"/>
            <a:ext cx="6330300" cy="57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2800"/>
              <a:buNone/>
            </a:pPr>
            <a:r>
              <a:rPr lang="en" sz="2800">
                <a:solidFill>
                  <a:schemeClr val="lt1"/>
                </a:solidFill>
              </a:rPr>
              <a:t>Statistics</a:t>
            </a:r>
            <a:endParaRPr sz="2400">
              <a:solidFill>
                <a:schemeClr val="lt1"/>
              </a:solidFill>
              <a:latin typeface="Helvetica Neue"/>
              <a:ea typeface="Helvetica Neue"/>
              <a:cs typeface="Helvetica Neue"/>
              <a:sym typeface="Helvetica Neue"/>
            </a:endParaRPr>
          </a:p>
        </p:txBody>
      </p:sp>
      <p:sp>
        <p:nvSpPr>
          <p:cNvPr id="286" name="Google Shape;286;p2"/>
          <p:cNvSpPr txBox="1"/>
          <p:nvPr/>
        </p:nvSpPr>
        <p:spPr>
          <a:xfrm>
            <a:off x="2080009" y="1075175"/>
            <a:ext cx="7063991" cy="33650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chemeClr val="lt1"/>
                </a:solidFill>
                <a:latin typeface="Arial"/>
                <a:ea typeface="Arial"/>
                <a:cs typeface="Arial"/>
                <a:sym typeface="Arial"/>
              </a:rPr>
              <a:t>Association:</a:t>
            </a:r>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chemeClr val="lt1"/>
                </a:solidFill>
                <a:latin typeface="Arial"/>
                <a:ea typeface="Arial"/>
                <a:cs typeface="Arial"/>
                <a:sym typeface="Arial"/>
              </a:rPr>
              <a:t>In </a:t>
            </a:r>
            <a:r>
              <a:rPr b="1" i="0" lang="en" sz="2400" u="none" cap="none" strike="noStrike">
                <a:solidFill>
                  <a:schemeClr val="lt1"/>
                </a:solidFill>
                <a:latin typeface="Arial"/>
                <a:ea typeface="Arial"/>
                <a:cs typeface="Arial"/>
                <a:sym typeface="Arial"/>
              </a:rPr>
              <a:t>Statistics</a:t>
            </a:r>
            <a:r>
              <a:rPr b="0" i="0" lang="en" sz="2400" u="none" cap="none" strike="noStrike">
                <a:solidFill>
                  <a:schemeClr val="lt1"/>
                </a:solidFill>
                <a:latin typeface="Arial"/>
                <a:ea typeface="Arial"/>
                <a:cs typeface="Arial"/>
                <a:sym typeface="Arial"/>
              </a:rPr>
              <a:t>, </a:t>
            </a:r>
            <a:r>
              <a:rPr b="1" i="0" lang="en" sz="2400" u="none" cap="none" strike="noStrike">
                <a:solidFill>
                  <a:schemeClr val="lt1"/>
                </a:solidFill>
                <a:latin typeface="Arial"/>
                <a:ea typeface="Arial"/>
                <a:cs typeface="Arial"/>
                <a:sym typeface="Arial"/>
              </a:rPr>
              <a:t>association</a:t>
            </a:r>
            <a:r>
              <a:rPr b="0" i="0" lang="en" sz="2400" u="none" cap="none" strike="noStrike">
                <a:solidFill>
                  <a:schemeClr val="lt1"/>
                </a:solidFill>
                <a:latin typeface="Arial"/>
                <a:ea typeface="Arial"/>
                <a:cs typeface="Arial"/>
                <a:sym typeface="Arial"/>
              </a:rPr>
              <a:t> tells you whether two variables are related. The direction of the </a:t>
            </a:r>
            <a:r>
              <a:rPr b="1" i="0" lang="en" sz="2400" u="none" cap="none" strike="noStrike">
                <a:solidFill>
                  <a:schemeClr val="lt1"/>
                </a:solidFill>
                <a:latin typeface="Arial"/>
                <a:ea typeface="Arial"/>
                <a:cs typeface="Arial"/>
                <a:sym typeface="Arial"/>
              </a:rPr>
              <a:t>association</a:t>
            </a:r>
            <a:r>
              <a:rPr b="0" i="0" lang="en" sz="2400" u="none" cap="none" strike="noStrike">
                <a:solidFill>
                  <a:schemeClr val="lt1"/>
                </a:solidFill>
                <a:latin typeface="Arial"/>
                <a:ea typeface="Arial"/>
                <a:cs typeface="Arial"/>
                <a:sym typeface="Arial"/>
              </a:rPr>
              <a:t> is always symbolized by a sign either positive (+) or negative (-). </a:t>
            </a:r>
            <a:endParaRPr b="0" i="0" sz="2400" u="none" cap="none" strike="noStrike">
              <a:solidFill>
                <a:schemeClr val="lt1"/>
              </a:solidFill>
              <a:highlight>
                <a:srgbClr val="FFFFFF"/>
              </a:highlight>
              <a:latin typeface="Arial"/>
              <a:ea typeface="Arial"/>
              <a:cs typeface="Arial"/>
              <a:sym typeface="Arial"/>
            </a:endParaRPr>
          </a:p>
          <a:p>
            <a:pPr indent="0" lvl="0" marL="0" marR="0" rtl="0" algn="l">
              <a:lnSpc>
                <a:spcPct val="100000"/>
              </a:lnSpc>
              <a:spcBef>
                <a:spcPts val="1600"/>
              </a:spcBef>
              <a:spcAft>
                <a:spcPts val="0"/>
              </a:spcAft>
              <a:buClr>
                <a:srgbClr val="000000"/>
              </a:buClr>
              <a:buSzPts val="1400"/>
              <a:buFont typeface="Arial"/>
              <a:buNone/>
            </a:pPr>
            <a:r>
              <a:t/>
            </a:r>
            <a:endParaRPr b="0" i="0" sz="1400" u="none" cap="none" strike="noStrike">
              <a:solidFill>
                <a:srgbClr val="4D5156"/>
              </a:solidFill>
              <a:highlight>
                <a:srgbClr val="FFFFFF"/>
              </a:highlight>
              <a:latin typeface="Arial"/>
              <a:ea typeface="Arial"/>
              <a:cs typeface="Arial"/>
              <a:sym typeface="Arial"/>
            </a:endParaRPr>
          </a:p>
          <a:p>
            <a:pPr indent="0" lvl="0" marL="0" marR="0" rtl="0" algn="l">
              <a:lnSpc>
                <a:spcPct val="100000"/>
              </a:lnSpc>
              <a:spcBef>
                <a:spcPts val="1600"/>
              </a:spcBef>
              <a:spcAft>
                <a:spcPts val="0"/>
              </a:spcAft>
              <a:buClr>
                <a:srgbClr val="000000"/>
              </a:buClr>
              <a:buSzPts val="1400"/>
              <a:buFont typeface="Arial"/>
              <a:buNone/>
            </a:pPr>
            <a:r>
              <a:t/>
            </a:r>
            <a:endParaRPr b="0" i="0" sz="1400" u="none" cap="none" strike="noStrike">
              <a:solidFill>
                <a:srgbClr val="4D5156"/>
              </a:solidFill>
              <a:highlight>
                <a:srgbClr val="FFFFFF"/>
              </a:highlight>
              <a:latin typeface="Arial"/>
              <a:ea typeface="Arial"/>
              <a:cs typeface="Arial"/>
              <a:sym typeface="Arial"/>
            </a:endParaRPr>
          </a:p>
          <a:p>
            <a:pPr indent="0" lvl="0" marL="0" marR="0" rtl="0" algn="r">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Source: </a:t>
            </a:r>
            <a:r>
              <a:rPr b="0" i="0" lang="en" sz="1400" u="none" cap="none" strike="noStrike">
                <a:solidFill>
                  <a:schemeClr val="lt1"/>
                </a:solidFill>
                <a:latin typeface="Roboto"/>
                <a:ea typeface="Roboto"/>
                <a:cs typeface="Roboto"/>
                <a:sym typeface="Roboto"/>
              </a:rPr>
              <a:t>https://analyse-it.com/docs/user-guide/multivariate/correlation</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17"/>
          <p:cNvSpPr txBox="1"/>
          <p:nvPr>
            <p:ph type="title"/>
          </p:nvPr>
        </p:nvSpPr>
        <p:spPr>
          <a:xfrm>
            <a:off x="1303800" y="598575"/>
            <a:ext cx="7030500" cy="80085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Type of Probability</a:t>
            </a:r>
            <a:endParaRPr>
              <a:solidFill>
                <a:schemeClr val="lt1"/>
              </a:solidFill>
              <a:latin typeface="Arial"/>
              <a:ea typeface="Arial"/>
              <a:cs typeface="Arial"/>
              <a:sym typeface="Arial"/>
            </a:endParaRPr>
          </a:p>
        </p:txBody>
      </p:sp>
      <p:sp>
        <p:nvSpPr>
          <p:cNvPr id="403" name="Google Shape;403;p17"/>
          <p:cNvSpPr txBox="1"/>
          <p:nvPr>
            <p:ph idx="1" type="body"/>
          </p:nvPr>
        </p:nvSpPr>
        <p:spPr>
          <a:xfrm>
            <a:off x="1303800" y="1399425"/>
            <a:ext cx="7030500" cy="28377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15000"/>
              </a:lnSpc>
              <a:spcBef>
                <a:spcPts val="0"/>
              </a:spcBef>
              <a:spcAft>
                <a:spcPts val="0"/>
              </a:spcAft>
              <a:buSzPts val="2400"/>
              <a:buChar char="●"/>
            </a:pPr>
            <a:r>
              <a:rPr lang="en" sz="2400">
                <a:solidFill>
                  <a:schemeClr val="lt1"/>
                </a:solidFill>
              </a:rPr>
              <a:t>Independent events</a:t>
            </a:r>
            <a:endParaRPr sz="2400">
              <a:solidFill>
                <a:schemeClr val="lt1"/>
              </a:solidFill>
            </a:endParaRPr>
          </a:p>
          <a:p>
            <a:pPr indent="0" lvl="0" marL="25400" marR="25400" rtl="0" algn="l">
              <a:lnSpc>
                <a:spcPct val="115000"/>
              </a:lnSpc>
              <a:spcBef>
                <a:spcPts val="1600"/>
              </a:spcBef>
              <a:spcAft>
                <a:spcPts val="0"/>
              </a:spcAft>
              <a:buSzPts val="1300"/>
              <a:buNone/>
            </a:pPr>
            <a:r>
              <a:rPr lang="en">
                <a:solidFill>
                  <a:schemeClr val="lt1"/>
                </a:solidFill>
                <a:latin typeface="Verdana"/>
                <a:ea typeface="Verdana"/>
                <a:cs typeface="Verdana"/>
                <a:sym typeface="Verdana"/>
              </a:rPr>
              <a:t>Probability of an event happening = </a:t>
            </a:r>
            <a:r>
              <a:rPr lang="en" sz="1200">
                <a:solidFill>
                  <a:schemeClr val="lt1"/>
                </a:solidFill>
                <a:latin typeface="Verdana"/>
                <a:ea typeface="Verdana"/>
                <a:cs typeface="Verdana"/>
                <a:sym typeface="Verdana"/>
              </a:rPr>
              <a:t># ways it can happen/Total # of outcomes</a:t>
            </a:r>
            <a:endParaRPr sz="1200">
              <a:solidFill>
                <a:schemeClr val="lt1"/>
              </a:solidFill>
              <a:latin typeface="Verdana"/>
              <a:ea typeface="Verdana"/>
              <a:cs typeface="Verdana"/>
              <a:sym typeface="Verdana"/>
            </a:endParaRPr>
          </a:p>
          <a:p>
            <a:pPr indent="0" lvl="0" marL="25400" marR="25400" rtl="0" algn="l">
              <a:lnSpc>
                <a:spcPct val="115000"/>
              </a:lnSpc>
              <a:spcBef>
                <a:spcPts val="0"/>
              </a:spcBef>
              <a:spcAft>
                <a:spcPts val="0"/>
              </a:spcAft>
              <a:buSzPts val="1300"/>
              <a:buNone/>
            </a:pPr>
            <a:r>
              <a:t/>
            </a:r>
            <a:endParaRPr sz="1200">
              <a:solidFill>
                <a:schemeClr val="lt1"/>
              </a:solidFill>
              <a:latin typeface="Verdana"/>
              <a:ea typeface="Verdana"/>
              <a:cs typeface="Verdana"/>
              <a:sym typeface="Verdana"/>
            </a:endParaRPr>
          </a:p>
          <a:p>
            <a:pPr indent="0" lvl="0" marL="25400" marR="25400" rtl="0" algn="l">
              <a:lnSpc>
                <a:spcPct val="115000"/>
              </a:lnSpc>
              <a:spcBef>
                <a:spcPts val="0"/>
              </a:spcBef>
              <a:spcAft>
                <a:spcPts val="0"/>
              </a:spcAft>
              <a:buSzPts val="1300"/>
              <a:buNone/>
            </a:pPr>
            <a:r>
              <a:rPr lang="en">
                <a:solidFill>
                  <a:schemeClr val="lt1"/>
                </a:solidFill>
                <a:latin typeface="Verdana"/>
                <a:ea typeface="Verdana"/>
                <a:cs typeface="Verdana"/>
                <a:sym typeface="Verdana"/>
              </a:rPr>
              <a:t>5 balls in a bag: 4 are blue, and 1 is red - probability of picking blue ball</a:t>
            </a:r>
            <a:endParaRPr>
              <a:solidFill>
                <a:schemeClr val="lt1"/>
              </a:solidFill>
              <a:latin typeface="Verdana"/>
              <a:ea typeface="Verdana"/>
              <a:cs typeface="Verdana"/>
              <a:sym typeface="Verdana"/>
            </a:endParaRPr>
          </a:p>
          <a:p>
            <a:pPr indent="0" lvl="0" marL="25400" marR="25400" rtl="0" algn="l">
              <a:lnSpc>
                <a:spcPct val="115000"/>
              </a:lnSpc>
              <a:spcBef>
                <a:spcPts val="0"/>
              </a:spcBef>
              <a:spcAft>
                <a:spcPts val="0"/>
              </a:spcAft>
              <a:buSzPts val="1300"/>
              <a:buNone/>
            </a:pPr>
            <a:r>
              <a:t/>
            </a:r>
            <a:endParaRPr>
              <a:solidFill>
                <a:schemeClr val="lt1"/>
              </a:solidFill>
              <a:latin typeface="Verdana"/>
              <a:ea typeface="Verdana"/>
              <a:cs typeface="Verdana"/>
              <a:sym typeface="Verdana"/>
            </a:endParaRPr>
          </a:p>
          <a:p>
            <a:pPr indent="-381000" lvl="0" marL="457200" marR="0" rtl="0" algn="l">
              <a:lnSpc>
                <a:spcPct val="115000"/>
              </a:lnSpc>
              <a:spcBef>
                <a:spcPts val="0"/>
              </a:spcBef>
              <a:spcAft>
                <a:spcPts val="0"/>
              </a:spcAft>
              <a:buSzPts val="2400"/>
              <a:buChar char="●"/>
            </a:pPr>
            <a:r>
              <a:rPr lang="en" sz="2400">
                <a:solidFill>
                  <a:schemeClr val="lt1"/>
                </a:solidFill>
              </a:rPr>
              <a:t>Conditional probability</a:t>
            </a:r>
            <a:endParaRPr>
              <a:solidFill>
                <a:schemeClr val="lt1"/>
              </a:solidFill>
            </a:endParaRPr>
          </a:p>
          <a:p>
            <a:pPr indent="0" lvl="0" marL="25400" marR="25400" rtl="0" algn="l">
              <a:lnSpc>
                <a:spcPct val="115000"/>
              </a:lnSpc>
              <a:spcBef>
                <a:spcPts val="1600"/>
              </a:spcBef>
              <a:spcAft>
                <a:spcPts val="0"/>
              </a:spcAft>
              <a:buSzPts val="1300"/>
              <a:buNone/>
            </a:pPr>
            <a:r>
              <a:rPr lang="en">
                <a:solidFill>
                  <a:schemeClr val="lt1"/>
                </a:solidFill>
                <a:latin typeface="Verdana"/>
                <a:ea typeface="Verdana"/>
                <a:cs typeface="Verdana"/>
                <a:sym typeface="Verdana"/>
              </a:rPr>
              <a:t>5 balls in a bag: 4 are blue, and 1 is red - probability of picking blue ball when the first ball picked is blue</a:t>
            </a:r>
            <a:endParaRPr>
              <a:solidFill>
                <a:schemeClr val="lt1"/>
              </a:solidFill>
              <a:latin typeface="Verdana"/>
              <a:ea typeface="Verdana"/>
              <a:cs typeface="Verdana"/>
              <a:sym typeface="Verdana"/>
            </a:endParaRPr>
          </a:p>
          <a:p>
            <a:pPr indent="0" lvl="0" marL="457200" rtl="0" algn="l">
              <a:lnSpc>
                <a:spcPct val="115000"/>
              </a:lnSpc>
              <a:spcBef>
                <a:spcPts val="0"/>
              </a:spcBef>
              <a:spcAft>
                <a:spcPts val="1600"/>
              </a:spcAft>
              <a:buSzPts val="1300"/>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18"/>
          <p:cNvSpPr txBox="1"/>
          <p:nvPr>
            <p:ph type="title"/>
          </p:nvPr>
        </p:nvSpPr>
        <p:spPr>
          <a:xfrm>
            <a:off x="1303800" y="598575"/>
            <a:ext cx="7030500" cy="68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1"/>
                </a:solidFill>
              </a:rPr>
              <a:t>Law of probabilities </a:t>
            </a:r>
            <a:endParaRPr>
              <a:solidFill>
                <a:schemeClr val="lt1"/>
              </a:solidFill>
            </a:endParaRPr>
          </a:p>
        </p:txBody>
      </p:sp>
      <p:sp>
        <p:nvSpPr>
          <p:cNvPr id="409" name="Google Shape;409;p18"/>
          <p:cNvSpPr txBox="1"/>
          <p:nvPr>
            <p:ph idx="1" type="body"/>
          </p:nvPr>
        </p:nvSpPr>
        <p:spPr>
          <a:xfrm>
            <a:off x="1303800" y="1549800"/>
            <a:ext cx="7030500" cy="298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a:solidFill>
                  <a:schemeClr val="lt1"/>
                </a:solidFill>
              </a:rPr>
              <a:t>Assign the participants into two groups</a:t>
            </a:r>
            <a:endParaRPr>
              <a:solidFill>
                <a:schemeClr val="lt1"/>
              </a:solidFill>
            </a:endParaRPr>
          </a:p>
          <a:p>
            <a:pPr indent="-311150" lvl="0" marL="457200" rtl="0" algn="l">
              <a:lnSpc>
                <a:spcPct val="115000"/>
              </a:lnSpc>
              <a:spcBef>
                <a:spcPts val="1600"/>
              </a:spcBef>
              <a:spcAft>
                <a:spcPts val="0"/>
              </a:spcAft>
              <a:buSzPts val="1300"/>
              <a:buChar char="●"/>
            </a:pPr>
            <a:r>
              <a:rPr lang="en">
                <a:solidFill>
                  <a:schemeClr val="lt1"/>
                </a:solidFill>
              </a:rPr>
              <a:t>Treatment group</a:t>
            </a:r>
            <a:endParaRPr>
              <a:solidFill>
                <a:schemeClr val="lt1"/>
              </a:solidFill>
            </a:endParaRPr>
          </a:p>
          <a:p>
            <a:pPr indent="-311150" lvl="0" marL="457200" rtl="0" algn="l">
              <a:lnSpc>
                <a:spcPct val="115000"/>
              </a:lnSpc>
              <a:spcBef>
                <a:spcPts val="0"/>
              </a:spcBef>
              <a:spcAft>
                <a:spcPts val="0"/>
              </a:spcAft>
              <a:buSzPts val="1300"/>
              <a:buChar char="●"/>
            </a:pPr>
            <a:r>
              <a:rPr lang="en">
                <a:solidFill>
                  <a:schemeClr val="lt1"/>
                </a:solidFill>
              </a:rPr>
              <a:t>Controlled group</a:t>
            </a:r>
            <a:endParaRPr>
              <a:solidFill>
                <a:schemeClr val="lt1"/>
              </a:solidFill>
            </a:endParaRPr>
          </a:p>
          <a:p>
            <a:pPr indent="0" lvl="0" marL="0" rtl="0" algn="l">
              <a:lnSpc>
                <a:spcPct val="115000"/>
              </a:lnSpc>
              <a:spcBef>
                <a:spcPts val="1600"/>
              </a:spcBef>
              <a:spcAft>
                <a:spcPts val="0"/>
              </a:spcAft>
              <a:buSzPts val="1300"/>
              <a:buNone/>
            </a:pPr>
            <a:r>
              <a:rPr lang="en">
                <a:solidFill>
                  <a:schemeClr val="lt1"/>
                </a:solidFill>
              </a:rPr>
              <a:t>Participants have demographic background, and their individual profiles. age, for height, for weight,</a:t>
            </a:r>
            <a:endParaRPr>
              <a:solidFill>
                <a:schemeClr val="lt1"/>
              </a:solidFill>
            </a:endParaRPr>
          </a:p>
          <a:p>
            <a:pPr indent="0" lvl="0" marL="0" marR="0" rtl="0" algn="l">
              <a:lnSpc>
                <a:spcPct val="115000"/>
              </a:lnSpc>
              <a:spcBef>
                <a:spcPts val="1600"/>
              </a:spcBef>
              <a:spcAft>
                <a:spcPts val="0"/>
              </a:spcAft>
              <a:buSzPts val="1300"/>
              <a:buNone/>
            </a:pPr>
            <a:r>
              <a:rPr lang="en">
                <a:solidFill>
                  <a:schemeClr val="lt1"/>
                </a:solidFill>
              </a:rPr>
              <a:t>If there is a difference in results, can this different be purely explained by chance?</a:t>
            </a:r>
            <a:endParaRPr>
              <a:solidFill>
                <a:schemeClr val="lt1"/>
              </a:solidFill>
            </a:endParaRPr>
          </a:p>
          <a:p>
            <a:pPr indent="0" lvl="0" marL="0" marR="0" rtl="0" algn="l">
              <a:lnSpc>
                <a:spcPct val="115000"/>
              </a:lnSpc>
              <a:spcBef>
                <a:spcPts val="1600"/>
              </a:spcBef>
              <a:spcAft>
                <a:spcPts val="0"/>
              </a:spcAft>
              <a:buSzPts val="1300"/>
              <a:buNone/>
            </a:pPr>
            <a:r>
              <a:rPr lang="en">
                <a:solidFill>
                  <a:schemeClr val="lt1"/>
                </a:solidFill>
              </a:rPr>
              <a:t>using statistical method establishes the statistical significance of observed signal by studying randomness</a:t>
            </a:r>
            <a:endParaRPr sz="1050" u="sng">
              <a:solidFill>
                <a:schemeClr val="lt1"/>
              </a:solidFill>
              <a:highlight>
                <a:srgbClr val="F5F5F5"/>
              </a:highlight>
              <a:latin typeface="Arial"/>
              <a:ea typeface="Arial"/>
              <a:cs typeface="Arial"/>
              <a:sym typeface="Arial"/>
            </a:endParaRPr>
          </a:p>
          <a:p>
            <a:pPr indent="0" lvl="0" marL="0" rtl="0" algn="l">
              <a:lnSpc>
                <a:spcPct val="115000"/>
              </a:lnSpc>
              <a:spcBef>
                <a:spcPts val="1600"/>
              </a:spcBef>
              <a:spcAft>
                <a:spcPts val="0"/>
              </a:spcAft>
              <a:buSzPts val="1300"/>
              <a:buNone/>
            </a:pPr>
            <a:r>
              <a:t/>
            </a:r>
            <a:endParaRPr>
              <a:solidFill>
                <a:schemeClr val="lt1"/>
              </a:solidFill>
            </a:endParaRPr>
          </a:p>
          <a:p>
            <a:pPr indent="0" lvl="0" marL="0" rtl="0" algn="l">
              <a:lnSpc>
                <a:spcPct val="115000"/>
              </a:lnSpc>
              <a:spcBef>
                <a:spcPts val="1600"/>
              </a:spcBef>
              <a:spcAft>
                <a:spcPts val="1600"/>
              </a:spcAft>
              <a:buSzPts val="1300"/>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9"/>
          <p:cNvSpPr txBox="1"/>
          <p:nvPr>
            <p:ph type="title"/>
          </p:nvPr>
        </p:nvSpPr>
        <p:spPr>
          <a:xfrm>
            <a:off x="1076250" y="586300"/>
            <a:ext cx="7485600" cy="999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1"/>
                </a:solidFill>
              </a:rPr>
              <a:t>Uncertainty/ Probability</a:t>
            </a:r>
            <a:endParaRPr>
              <a:solidFill>
                <a:schemeClr val="lt1"/>
              </a:solidFill>
            </a:endParaRPr>
          </a:p>
        </p:txBody>
      </p:sp>
      <p:sp>
        <p:nvSpPr>
          <p:cNvPr id="415" name="Google Shape;415;p19"/>
          <p:cNvSpPr txBox="1"/>
          <p:nvPr>
            <p:ph idx="1" type="body"/>
          </p:nvPr>
        </p:nvSpPr>
        <p:spPr>
          <a:xfrm>
            <a:off x="1303800" y="1399425"/>
            <a:ext cx="7030500" cy="3132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sz="1800">
                <a:solidFill>
                  <a:schemeClr val="lt1"/>
                </a:solidFill>
                <a:latin typeface="Arial"/>
                <a:ea typeface="Arial"/>
                <a:cs typeface="Arial"/>
                <a:sym typeface="Arial"/>
              </a:rPr>
              <a:t>Probability deals with predicting the likelihood of future events</a:t>
            </a:r>
            <a:endParaRPr sz="1800">
              <a:solidFill>
                <a:schemeClr val="lt1"/>
              </a:solidFill>
              <a:latin typeface="Arial"/>
              <a:ea typeface="Arial"/>
              <a:cs typeface="Arial"/>
              <a:sym typeface="Arial"/>
            </a:endParaRPr>
          </a:p>
          <a:p>
            <a:pPr indent="0" lvl="0" marL="0" rtl="0" algn="l">
              <a:lnSpc>
                <a:spcPct val="115000"/>
              </a:lnSpc>
              <a:spcBef>
                <a:spcPts val="0"/>
              </a:spcBef>
              <a:spcAft>
                <a:spcPts val="0"/>
              </a:spcAft>
              <a:buSzPts val="1300"/>
              <a:buNone/>
            </a:pPr>
            <a:r>
              <a:t/>
            </a:r>
            <a:endParaRPr sz="1800">
              <a:solidFill>
                <a:schemeClr val="lt1"/>
              </a:solidFill>
              <a:latin typeface="Arial"/>
              <a:ea typeface="Arial"/>
              <a:cs typeface="Arial"/>
              <a:sym typeface="Arial"/>
            </a:endParaRPr>
          </a:p>
          <a:p>
            <a:pPr indent="-342900" lvl="0" marL="457200" rtl="0" algn="l">
              <a:lnSpc>
                <a:spcPct val="115000"/>
              </a:lnSpc>
              <a:spcBef>
                <a:spcPts val="0"/>
              </a:spcBef>
              <a:spcAft>
                <a:spcPts val="0"/>
              </a:spcAft>
              <a:buClr>
                <a:schemeClr val="lt1"/>
              </a:buClr>
              <a:buSzPts val="1800"/>
              <a:buFont typeface="Arial"/>
              <a:buChar char="●"/>
            </a:pPr>
            <a:r>
              <a:rPr lang="en" sz="1800">
                <a:solidFill>
                  <a:schemeClr val="lt1"/>
                </a:solidFill>
                <a:latin typeface="Arial"/>
                <a:ea typeface="Arial"/>
                <a:cs typeface="Arial"/>
                <a:sym typeface="Arial"/>
              </a:rPr>
              <a:t>Mathematician approach</a:t>
            </a:r>
            <a:endParaRPr sz="1800">
              <a:solidFill>
                <a:schemeClr val="lt1"/>
              </a:solidFill>
              <a:latin typeface="Arial"/>
              <a:ea typeface="Arial"/>
              <a:cs typeface="Arial"/>
              <a:sym typeface="Arial"/>
            </a:endParaRPr>
          </a:p>
          <a:p>
            <a:pPr indent="-342900" lvl="0" marL="457200" rtl="0" algn="l">
              <a:lnSpc>
                <a:spcPct val="115000"/>
              </a:lnSpc>
              <a:spcBef>
                <a:spcPts val="0"/>
              </a:spcBef>
              <a:spcAft>
                <a:spcPts val="0"/>
              </a:spcAft>
              <a:buClr>
                <a:schemeClr val="lt1"/>
              </a:buClr>
              <a:buSzPts val="1800"/>
              <a:buFont typeface="Arial"/>
              <a:buChar char="●"/>
            </a:pPr>
            <a:r>
              <a:rPr lang="en" sz="1800">
                <a:solidFill>
                  <a:schemeClr val="lt1"/>
                </a:solidFill>
                <a:latin typeface="Arial"/>
                <a:ea typeface="Arial"/>
                <a:cs typeface="Arial"/>
                <a:sym typeface="Arial"/>
              </a:rPr>
              <a:t>Statistician approach </a:t>
            </a:r>
            <a:endParaRPr sz="1800">
              <a:solidFill>
                <a:schemeClr val="lt1"/>
              </a:solidFill>
              <a:latin typeface="Arial"/>
              <a:ea typeface="Arial"/>
              <a:cs typeface="Arial"/>
              <a:sym typeface="Arial"/>
            </a:endParaRPr>
          </a:p>
          <a:p>
            <a:pPr indent="0" lvl="0" marL="457200" rtl="0" algn="l">
              <a:lnSpc>
                <a:spcPct val="115000"/>
              </a:lnSpc>
              <a:spcBef>
                <a:spcPts val="0"/>
              </a:spcBef>
              <a:spcAft>
                <a:spcPts val="0"/>
              </a:spcAft>
              <a:buSzPts val="1300"/>
              <a:buNone/>
            </a:pPr>
            <a:r>
              <a:t/>
            </a:r>
            <a:endParaRPr sz="2400">
              <a:solidFill>
                <a:srgbClr val="000000"/>
              </a:solidFill>
              <a:latin typeface="Arial"/>
              <a:ea typeface="Arial"/>
              <a:cs typeface="Arial"/>
              <a:sym typeface="Arial"/>
            </a:endParaRPr>
          </a:p>
          <a:p>
            <a:pPr indent="0" lvl="0" marL="0" rtl="0" algn="l">
              <a:lnSpc>
                <a:spcPct val="115000"/>
              </a:lnSpc>
              <a:spcBef>
                <a:spcPts val="0"/>
              </a:spcBef>
              <a:spcAft>
                <a:spcPts val="1600"/>
              </a:spcAft>
              <a:buSzPts val="1300"/>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20"/>
          <p:cNvSpPr txBox="1"/>
          <p:nvPr>
            <p:ph type="title"/>
          </p:nvPr>
        </p:nvSpPr>
        <p:spPr>
          <a:xfrm>
            <a:off x="1303800" y="285075"/>
            <a:ext cx="7030500" cy="65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1"/>
                </a:solidFill>
              </a:rPr>
              <a:t>Parameter and Statistic</a:t>
            </a:r>
            <a:endParaRPr>
              <a:solidFill>
                <a:schemeClr val="lt1"/>
              </a:solidFill>
            </a:endParaRPr>
          </a:p>
        </p:txBody>
      </p:sp>
      <p:sp>
        <p:nvSpPr>
          <p:cNvPr id="421" name="Google Shape;421;p20"/>
          <p:cNvSpPr txBox="1"/>
          <p:nvPr>
            <p:ph idx="1" type="body"/>
          </p:nvPr>
        </p:nvSpPr>
        <p:spPr>
          <a:xfrm>
            <a:off x="1303800" y="932100"/>
            <a:ext cx="7030500" cy="32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900"/>
              </a:spcBef>
              <a:spcAft>
                <a:spcPts val="0"/>
              </a:spcAft>
              <a:buSzPts val="1300"/>
              <a:buNone/>
            </a:pPr>
            <a:r>
              <a:rPr b="1" lang="en" sz="1200">
                <a:solidFill>
                  <a:schemeClr val="lt1"/>
                </a:solidFill>
                <a:latin typeface="Courier New"/>
                <a:ea typeface="Courier New"/>
                <a:cs typeface="Courier New"/>
                <a:sym typeface="Courier New"/>
              </a:rPr>
              <a:t>A </a:t>
            </a:r>
            <a:r>
              <a:rPr b="1" lang="en" sz="1200" u="sng">
                <a:solidFill>
                  <a:schemeClr val="lt1"/>
                </a:solidFill>
                <a:latin typeface="Courier New"/>
                <a:ea typeface="Courier New"/>
                <a:cs typeface="Courier New"/>
                <a:sym typeface="Courier New"/>
              </a:rPr>
              <a:t>parameter</a:t>
            </a:r>
            <a:r>
              <a:rPr b="1" lang="en" sz="1200">
                <a:solidFill>
                  <a:schemeClr val="lt1"/>
                </a:solidFill>
                <a:latin typeface="Courier New"/>
                <a:ea typeface="Courier New"/>
                <a:cs typeface="Courier New"/>
                <a:sym typeface="Courier New"/>
              </a:rPr>
              <a:t> is a value that describes a characteristic of an entire population, such as the population mean. Because you can almost never measure an entire population, you usually don’t know the real value of a parameter. In fact, parameter values are nearly always unknowable. While we don’t know the value, it definitely exists.</a:t>
            </a:r>
            <a:endParaRPr b="1" sz="1200">
              <a:solidFill>
                <a:schemeClr val="lt1"/>
              </a:solidFill>
              <a:latin typeface="Courier New"/>
              <a:ea typeface="Courier New"/>
              <a:cs typeface="Courier New"/>
              <a:sym typeface="Courier New"/>
            </a:endParaRPr>
          </a:p>
          <a:p>
            <a:pPr indent="0" lvl="0" marL="0" rtl="0" algn="l">
              <a:lnSpc>
                <a:spcPct val="115000"/>
              </a:lnSpc>
              <a:spcBef>
                <a:spcPts val="900"/>
              </a:spcBef>
              <a:spcAft>
                <a:spcPts val="0"/>
              </a:spcAft>
              <a:buSzPts val="1300"/>
              <a:buNone/>
            </a:pPr>
            <a:r>
              <a:rPr b="1" lang="en" sz="1200">
                <a:solidFill>
                  <a:schemeClr val="lt1"/>
                </a:solidFill>
                <a:latin typeface="Courier New"/>
                <a:ea typeface="Courier New"/>
                <a:cs typeface="Courier New"/>
                <a:sym typeface="Courier New"/>
              </a:rPr>
              <a:t>The population mean and standard deviation are two common parameters. In statistics, Greek symbols usually represent population parameters, such as μ (mu) for the mean and σ (sigma) for the standard deviation.</a:t>
            </a:r>
            <a:endParaRPr b="1" sz="1200">
              <a:solidFill>
                <a:schemeClr val="lt1"/>
              </a:solidFill>
              <a:latin typeface="Courier New"/>
              <a:ea typeface="Courier New"/>
              <a:cs typeface="Courier New"/>
              <a:sym typeface="Courier New"/>
            </a:endParaRPr>
          </a:p>
          <a:p>
            <a:pPr indent="0" lvl="0" marL="0" rtl="0" algn="l">
              <a:lnSpc>
                <a:spcPct val="115000"/>
              </a:lnSpc>
              <a:spcBef>
                <a:spcPts val="900"/>
              </a:spcBef>
              <a:spcAft>
                <a:spcPts val="0"/>
              </a:spcAft>
              <a:buSzPts val="1300"/>
              <a:buNone/>
            </a:pPr>
            <a:r>
              <a:rPr b="1" lang="en" sz="1200">
                <a:solidFill>
                  <a:schemeClr val="lt1"/>
                </a:solidFill>
                <a:latin typeface="Courier New"/>
                <a:ea typeface="Courier New"/>
                <a:cs typeface="Courier New"/>
                <a:sym typeface="Courier New"/>
              </a:rPr>
              <a:t>A </a:t>
            </a:r>
            <a:r>
              <a:rPr b="1" lang="en" sz="1200" u="sng">
                <a:solidFill>
                  <a:schemeClr val="lt1"/>
                </a:solidFill>
                <a:latin typeface="Courier New"/>
                <a:ea typeface="Courier New"/>
                <a:cs typeface="Courier New"/>
                <a:sym typeface="Courier New"/>
              </a:rPr>
              <a:t>statistic</a:t>
            </a:r>
            <a:r>
              <a:rPr b="1" lang="en" sz="1200">
                <a:solidFill>
                  <a:schemeClr val="lt1"/>
                </a:solidFill>
                <a:latin typeface="Courier New"/>
                <a:ea typeface="Courier New"/>
                <a:cs typeface="Courier New"/>
                <a:sym typeface="Courier New"/>
              </a:rPr>
              <a:t> is a characteristic of a sample. If you collect a sample and calculate the mean and standard deviation, these are sample statistics. Inferential statistics allow you to use sample statistics to make conclusions about a population. However, to draw valid conclusions, you must use particular sampling techniques. These techniques help ensure that samples produce unbiased estimates.</a:t>
            </a:r>
            <a:endParaRPr b="1" sz="1200">
              <a:solidFill>
                <a:schemeClr val="lt1"/>
              </a:solidFill>
              <a:latin typeface="Courier New"/>
              <a:ea typeface="Courier New"/>
              <a:cs typeface="Courier New"/>
              <a:sym typeface="Courier New"/>
            </a:endParaRPr>
          </a:p>
          <a:p>
            <a:pPr indent="0" lvl="0" marL="0" rtl="0" algn="l">
              <a:lnSpc>
                <a:spcPct val="115000"/>
              </a:lnSpc>
              <a:spcBef>
                <a:spcPts val="900"/>
              </a:spcBef>
              <a:spcAft>
                <a:spcPts val="0"/>
              </a:spcAft>
              <a:buSzPts val="1300"/>
              <a:buNone/>
            </a:pPr>
            <a:r>
              <a:rPr b="1" lang="en" sz="1200">
                <a:solidFill>
                  <a:schemeClr val="lt1"/>
                </a:solidFill>
                <a:latin typeface="Courier New"/>
                <a:ea typeface="Courier New"/>
                <a:cs typeface="Courier New"/>
                <a:sym typeface="Courier New"/>
              </a:rPr>
              <a:t>In inferential statistics, we use sample statistics to estimate population parameters. For example, if we collect a random sample of adult women in the United States and measure their heights, we can calculate the sample mean and use it as an unbiased estimate of the population mean. We can also perform hypothesis testing on the sample estimate and create confidence intervals to construct a range that the actual population value likely falls within.</a:t>
            </a:r>
            <a:endParaRPr b="1" sz="1200">
              <a:solidFill>
                <a:schemeClr val="lt1"/>
              </a:solidFill>
              <a:latin typeface="Courier New"/>
              <a:ea typeface="Courier New"/>
              <a:cs typeface="Courier New"/>
              <a:sym typeface="Courier New"/>
            </a:endParaRPr>
          </a:p>
          <a:p>
            <a:pPr indent="0" lvl="0" marL="0" rtl="0" algn="l">
              <a:lnSpc>
                <a:spcPct val="115000"/>
              </a:lnSpc>
              <a:spcBef>
                <a:spcPts val="900"/>
              </a:spcBef>
              <a:spcAft>
                <a:spcPts val="1600"/>
              </a:spcAft>
              <a:buSzPts val="1300"/>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5" name="Shape 425"/>
        <p:cNvGrpSpPr/>
        <p:nvPr/>
      </p:nvGrpSpPr>
      <p:grpSpPr>
        <a:xfrm>
          <a:off x="0" y="0"/>
          <a:ext cx="0" cy="0"/>
          <a:chOff x="0" y="0"/>
          <a:chExt cx="0" cy="0"/>
        </a:xfrm>
      </p:grpSpPr>
      <p:sp>
        <p:nvSpPr>
          <p:cNvPr id="426" name="Google Shape;426;p21"/>
          <p:cNvSpPr txBox="1"/>
          <p:nvPr>
            <p:ph type="title"/>
          </p:nvPr>
        </p:nvSpPr>
        <p:spPr>
          <a:xfrm>
            <a:off x="1303800" y="281000"/>
            <a:ext cx="7030500" cy="543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Central limit theorem</a:t>
            </a:r>
            <a:endParaRPr>
              <a:solidFill>
                <a:schemeClr val="lt1"/>
              </a:solidFill>
              <a:latin typeface="Arial"/>
              <a:ea typeface="Arial"/>
              <a:cs typeface="Arial"/>
              <a:sym typeface="Arial"/>
            </a:endParaRPr>
          </a:p>
        </p:txBody>
      </p:sp>
      <p:sp>
        <p:nvSpPr>
          <p:cNvPr id="427" name="Google Shape;427;p21"/>
          <p:cNvSpPr txBox="1"/>
          <p:nvPr>
            <p:ph idx="1" type="body"/>
          </p:nvPr>
        </p:nvSpPr>
        <p:spPr>
          <a:xfrm>
            <a:off x="1303800" y="1124342"/>
            <a:ext cx="7030500" cy="317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rPr lang="en" sz="1800">
                <a:solidFill>
                  <a:schemeClr val="lt1"/>
                </a:solidFill>
                <a:latin typeface="Arial"/>
                <a:ea typeface="Arial"/>
                <a:cs typeface="Arial"/>
                <a:sym typeface="Arial"/>
              </a:rPr>
              <a:t>Standard error can be estimated using a statistic based on the standard deviation s of the sample values, and the sample size n.</a:t>
            </a:r>
            <a:endParaRPr/>
          </a:p>
          <a:p>
            <a:pPr indent="0" lvl="0" marL="0" rtl="0" algn="l">
              <a:lnSpc>
                <a:spcPct val="115000"/>
              </a:lnSpc>
              <a:spcBef>
                <a:spcPts val="1600"/>
              </a:spcBef>
              <a:spcAft>
                <a:spcPts val="0"/>
              </a:spcAft>
              <a:buSzPts val="1300"/>
              <a:buNone/>
            </a:pPr>
            <a:r>
              <a:rPr lang="en" sz="1800">
                <a:solidFill>
                  <a:schemeClr val="lt1"/>
                </a:solidFill>
                <a:latin typeface="Arial"/>
                <a:ea typeface="Arial"/>
                <a:cs typeface="Arial"/>
                <a:sym typeface="Arial"/>
              </a:rPr>
              <a:t>samples (not to be confused with standard deviation, which, by itself, refers to variability of individual data values).</a:t>
            </a:r>
            <a:endParaRPr sz="18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sz="1800">
                <a:solidFill>
                  <a:schemeClr val="lt1"/>
                </a:solidFill>
                <a:latin typeface="Arial"/>
                <a:ea typeface="Arial"/>
                <a:cs typeface="Arial"/>
                <a:sym typeface="Arial"/>
              </a:rPr>
              <a:t>SE = s/(n)^1/2</a:t>
            </a:r>
            <a:endParaRPr/>
          </a:p>
          <a:p>
            <a:pPr indent="0" lvl="0" marL="0" rtl="0" algn="l">
              <a:lnSpc>
                <a:spcPct val="115000"/>
              </a:lnSpc>
              <a:spcBef>
                <a:spcPts val="3200"/>
              </a:spcBef>
              <a:spcAft>
                <a:spcPts val="0"/>
              </a:spcAft>
              <a:buSzPts val="1300"/>
              <a:buNone/>
            </a:pPr>
            <a:r>
              <a:t/>
            </a:r>
            <a:endParaRPr sz="1800">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22"/>
          <p:cNvSpPr txBox="1"/>
          <p:nvPr>
            <p:ph type="title"/>
          </p:nvPr>
        </p:nvSpPr>
        <p:spPr>
          <a:xfrm>
            <a:off x="1303800" y="340250"/>
            <a:ext cx="7030500" cy="543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Key terms</a:t>
            </a:r>
            <a:endParaRPr>
              <a:solidFill>
                <a:schemeClr val="lt1"/>
              </a:solidFill>
              <a:latin typeface="Arial"/>
              <a:ea typeface="Arial"/>
              <a:cs typeface="Arial"/>
              <a:sym typeface="Arial"/>
            </a:endParaRPr>
          </a:p>
        </p:txBody>
      </p:sp>
      <p:sp>
        <p:nvSpPr>
          <p:cNvPr id="433" name="Google Shape;433;p22"/>
          <p:cNvSpPr txBox="1"/>
          <p:nvPr>
            <p:ph idx="1" type="body"/>
          </p:nvPr>
        </p:nvSpPr>
        <p:spPr>
          <a:xfrm>
            <a:off x="960923" y="1091797"/>
            <a:ext cx="7716253" cy="3390175"/>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sz="1600">
                <a:solidFill>
                  <a:schemeClr val="lt1"/>
                </a:solidFill>
                <a:latin typeface="Arial"/>
                <a:ea typeface="Arial"/>
                <a:cs typeface="Arial"/>
                <a:sym typeface="Arial"/>
              </a:rPr>
              <a:t>Error </a:t>
            </a:r>
            <a:r>
              <a:rPr lang="en" sz="1600">
                <a:solidFill>
                  <a:schemeClr val="lt1"/>
                </a:solidFill>
                <a:latin typeface="Arial"/>
                <a:ea typeface="Arial"/>
                <a:cs typeface="Arial"/>
                <a:sym typeface="Arial"/>
              </a:rPr>
              <a:t>The difference between a data point and a predicted or average value. </a:t>
            </a:r>
            <a:endParaRPr sz="16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600">
                <a:solidFill>
                  <a:schemeClr val="lt1"/>
                </a:solidFill>
                <a:latin typeface="Arial"/>
                <a:ea typeface="Arial"/>
                <a:cs typeface="Arial"/>
                <a:sym typeface="Arial"/>
              </a:rPr>
              <a:t>Standardize </a:t>
            </a:r>
            <a:r>
              <a:rPr lang="en" sz="1600">
                <a:solidFill>
                  <a:schemeClr val="lt1"/>
                </a:solidFill>
                <a:latin typeface="Arial"/>
                <a:ea typeface="Arial"/>
                <a:cs typeface="Arial"/>
                <a:sym typeface="Arial"/>
              </a:rPr>
              <a:t>Subtract the mean and divide by the standard deviation. </a:t>
            </a:r>
            <a:endParaRPr sz="16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600">
                <a:solidFill>
                  <a:schemeClr val="lt1"/>
                </a:solidFill>
                <a:latin typeface="Arial"/>
                <a:ea typeface="Arial"/>
                <a:cs typeface="Arial"/>
                <a:sym typeface="Arial"/>
              </a:rPr>
              <a:t>z-score </a:t>
            </a:r>
            <a:r>
              <a:rPr lang="en" sz="1600">
                <a:solidFill>
                  <a:schemeClr val="lt1"/>
                </a:solidFill>
                <a:latin typeface="Arial"/>
                <a:ea typeface="Arial"/>
                <a:cs typeface="Arial"/>
                <a:sym typeface="Arial"/>
              </a:rPr>
              <a:t>The result of standardizing an individual data point. </a:t>
            </a:r>
            <a:endParaRPr sz="16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600">
                <a:solidFill>
                  <a:schemeClr val="lt1"/>
                </a:solidFill>
                <a:latin typeface="Arial"/>
                <a:ea typeface="Arial"/>
                <a:cs typeface="Arial"/>
                <a:sym typeface="Arial"/>
              </a:rPr>
              <a:t>Standard normal</a:t>
            </a:r>
            <a:r>
              <a:rPr lang="en" sz="1600">
                <a:solidFill>
                  <a:schemeClr val="lt1"/>
                </a:solidFill>
                <a:latin typeface="Arial"/>
                <a:ea typeface="Arial"/>
                <a:cs typeface="Arial"/>
                <a:sym typeface="Arial"/>
              </a:rPr>
              <a:t> A normal distribution with mean = 0 and standard deviation = 1</a:t>
            </a:r>
            <a:endParaRPr sz="1600">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b="1" lang="en" sz="1600">
                <a:solidFill>
                  <a:schemeClr val="lt1"/>
                </a:solidFill>
                <a:latin typeface="Arial"/>
                <a:ea typeface="Arial"/>
                <a:cs typeface="Arial"/>
                <a:sym typeface="Arial"/>
              </a:rPr>
              <a:t>Tail </a:t>
            </a:r>
            <a:r>
              <a:rPr lang="en" sz="1600">
                <a:solidFill>
                  <a:schemeClr val="lt1"/>
                </a:solidFill>
                <a:latin typeface="Arial"/>
                <a:ea typeface="Arial"/>
                <a:cs typeface="Arial"/>
                <a:sym typeface="Arial"/>
              </a:rPr>
              <a:t>The long narrow portion of a frequency distribution, where relatively extreme values occur at low frequency. </a:t>
            </a:r>
            <a:endParaRPr sz="1600">
              <a:solidFill>
                <a:schemeClr val="lt1"/>
              </a:solidFill>
              <a:latin typeface="Arial"/>
              <a:ea typeface="Arial"/>
              <a:cs typeface="Arial"/>
              <a:sym typeface="Arial"/>
            </a:endParaRPr>
          </a:p>
          <a:p>
            <a:pPr indent="0" lvl="0" marL="0" rtl="0" algn="l">
              <a:lnSpc>
                <a:spcPct val="115000"/>
              </a:lnSpc>
              <a:spcBef>
                <a:spcPts val="1600"/>
              </a:spcBef>
              <a:spcAft>
                <a:spcPts val="1600"/>
              </a:spcAft>
              <a:buSzPts val="1300"/>
              <a:buNone/>
            </a:pPr>
            <a:r>
              <a:rPr b="1" lang="en" sz="1600">
                <a:solidFill>
                  <a:schemeClr val="lt1"/>
                </a:solidFill>
                <a:latin typeface="Arial"/>
                <a:ea typeface="Arial"/>
                <a:cs typeface="Arial"/>
                <a:sym typeface="Arial"/>
              </a:rPr>
              <a:t>Skew </a:t>
            </a:r>
            <a:r>
              <a:rPr lang="en" sz="1600">
                <a:solidFill>
                  <a:schemeClr val="lt1"/>
                </a:solidFill>
                <a:latin typeface="Arial"/>
                <a:ea typeface="Arial"/>
                <a:cs typeface="Arial"/>
                <a:sym typeface="Arial"/>
              </a:rPr>
              <a:t>Where one tail of a distribution is longer than the other.</a:t>
            </a:r>
            <a:endParaRPr sz="1600">
              <a:solidFill>
                <a:schemeClr val="lt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23"/>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rPr>
              <a:t>SCALING DATA</a:t>
            </a:r>
            <a:endParaRPr>
              <a:solidFill>
                <a:schemeClr val="lt1"/>
              </a:solidFill>
            </a:endParaRPr>
          </a:p>
        </p:txBody>
      </p:sp>
      <p:sp>
        <p:nvSpPr>
          <p:cNvPr id="439" name="Google Shape;439;p23"/>
          <p:cNvSpPr txBox="1"/>
          <p:nvPr>
            <p:ph idx="1" type="body"/>
          </p:nvPr>
        </p:nvSpPr>
        <p:spPr>
          <a:xfrm>
            <a:off x="1303800" y="1166175"/>
            <a:ext cx="7030500" cy="336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a:solidFill>
                  <a:schemeClr val="lt1"/>
                </a:solidFill>
                <a:latin typeface="Arial"/>
                <a:ea typeface="Arial"/>
                <a:cs typeface="Arial"/>
                <a:sym typeface="Arial"/>
              </a:rPr>
              <a:t>Variables measured on different scales need to be transformed to similar scales, so that their impact on algorithms is not determined mainly by their scale. </a:t>
            </a:r>
            <a:endParaRPr>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a:solidFill>
                  <a:schemeClr val="lt1"/>
                </a:solidFill>
                <a:latin typeface="Arial"/>
                <a:ea typeface="Arial"/>
                <a:cs typeface="Arial"/>
                <a:sym typeface="Arial"/>
              </a:rPr>
              <a:t>A common scaling method is normalization (standardization)— subtracting the mean and dividing by the standard deviation. </a:t>
            </a:r>
            <a:endParaRPr>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a:solidFill>
                  <a:schemeClr val="lt1"/>
                </a:solidFill>
                <a:latin typeface="Arial"/>
                <a:ea typeface="Arial"/>
                <a:cs typeface="Arial"/>
                <a:sym typeface="Arial"/>
              </a:rPr>
              <a:t>Another method is Gower’s distance, which scales all variables to the 0–1 range (it is often used with mixed numeric and categorical data).</a:t>
            </a:r>
            <a:endParaRPr>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a:solidFill>
                  <a:schemeClr val="lt1"/>
                </a:solidFill>
                <a:latin typeface="Arial"/>
                <a:ea typeface="Arial"/>
                <a:cs typeface="Arial"/>
                <a:sym typeface="Arial"/>
              </a:rPr>
              <a:t>Scaling Squashing or expanding data, usually to bring multiple variables to the same scale. </a:t>
            </a:r>
            <a:endParaRPr>
              <a:solidFill>
                <a:schemeClr val="lt1"/>
              </a:solidFill>
              <a:latin typeface="Arial"/>
              <a:ea typeface="Arial"/>
              <a:cs typeface="Arial"/>
              <a:sym typeface="Arial"/>
            </a:endParaRPr>
          </a:p>
          <a:p>
            <a:pPr indent="0" lvl="0" marL="0" rtl="0" algn="l">
              <a:lnSpc>
                <a:spcPct val="115000"/>
              </a:lnSpc>
              <a:spcBef>
                <a:spcPts val="1600"/>
              </a:spcBef>
              <a:spcAft>
                <a:spcPts val="0"/>
              </a:spcAft>
              <a:buSzPts val="1300"/>
              <a:buNone/>
            </a:pPr>
            <a:r>
              <a:rPr lang="en">
                <a:solidFill>
                  <a:schemeClr val="lt1"/>
                </a:solidFill>
                <a:latin typeface="Arial"/>
                <a:ea typeface="Arial"/>
                <a:cs typeface="Arial"/>
                <a:sym typeface="Arial"/>
              </a:rPr>
              <a:t>Normalization One method of scaling—subtracting the mean and dividing by the standard deviation. Synonym Standardization </a:t>
            </a:r>
            <a:endParaRPr>
              <a:solidFill>
                <a:schemeClr val="lt1"/>
              </a:solidFill>
              <a:latin typeface="Arial"/>
              <a:ea typeface="Arial"/>
              <a:cs typeface="Arial"/>
              <a:sym typeface="Arial"/>
            </a:endParaRPr>
          </a:p>
          <a:p>
            <a:pPr indent="0" lvl="0" marL="0" rtl="0" algn="l">
              <a:lnSpc>
                <a:spcPct val="115000"/>
              </a:lnSpc>
              <a:spcBef>
                <a:spcPts val="1600"/>
              </a:spcBef>
              <a:spcAft>
                <a:spcPts val="1600"/>
              </a:spcAft>
              <a:buSzPts val="1300"/>
              <a:buNone/>
            </a:pPr>
            <a:r>
              <a:rPr lang="en">
                <a:solidFill>
                  <a:schemeClr val="lt1"/>
                </a:solidFill>
                <a:latin typeface="Arial"/>
                <a:ea typeface="Arial"/>
                <a:cs typeface="Arial"/>
                <a:sym typeface="Arial"/>
              </a:rPr>
              <a:t>Gower’s distance A scaling algorithm applied to mixed numeric and categorical </a:t>
            </a:r>
            <a:r>
              <a:rPr lang="en">
                <a:latin typeface="Arial"/>
                <a:ea typeface="Arial"/>
                <a:cs typeface="Arial"/>
                <a:sym typeface="Arial"/>
              </a:rPr>
              <a:t>data to bring all variables to a 0–1 range.</a:t>
            </a:r>
            <a:endParaRPr>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24"/>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Autofit/>
          </a:bodyPr>
          <a:lstStyle/>
          <a:p>
            <a:pPr indent="0" lvl="0" marL="0" marR="381000" rtl="0" algn="l">
              <a:lnSpc>
                <a:spcPct val="120000"/>
              </a:lnSpc>
              <a:spcBef>
                <a:spcPts val="2300"/>
              </a:spcBef>
              <a:spcAft>
                <a:spcPts val="0"/>
              </a:spcAft>
              <a:buSzPts val="2800"/>
              <a:buNone/>
            </a:pPr>
            <a:r>
              <a:rPr lang="en" sz="2400">
                <a:solidFill>
                  <a:schemeClr val="lt1"/>
                </a:solidFill>
                <a:latin typeface="Arial"/>
                <a:ea typeface="Arial"/>
                <a:cs typeface="Arial"/>
                <a:sym typeface="Arial"/>
              </a:rPr>
              <a:t>DATA SCIENCE ADDITIONAL READINGS</a:t>
            </a:r>
            <a:endParaRPr sz="2400">
              <a:solidFill>
                <a:schemeClr val="lt1"/>
              </a:solidFill>
              <a:latin typeface="Arial"/>
              <a:ea typeface="Arial"/>
              <a:cs typeface="Arial"/>
              <a:sym typeface="Arial"/>
            </a:endParaRPr>
          </a:p>
          <a:p>
            <a:pPr indent="0" lvl="0" marL="0" rtl="0" algn="l">
              <a:lnSpc>
                <a:spcPct val="100000"/>
              </a:lnSpc>
              <a:spcBef>
                <a:spcPts val="1100"/>
              </a:spcBef>
              <a:spcAft>
                <a:spcPts val="0"/>
              </a:spcAft>
              <a:buSzPts val="2800"/>
              <a:buNone/>
            </a:pPr>
            <a:r>
              <a:t/>
            </a:r>
            <a:endParaRPr/>
          </a:p>
        </p:txBody>
      </p:sp>
      <p:sp>
        <p:nvSpPr>
          <p:cNvPr id="445" name="Google Shape;445;p24"/>
          <p:cNvSpPr txBox="1"/>
          <p:nvPr>
            <p:ph idx="1" type="body"/>
          </p:nvPr>
        </p:nvSpPr>
        <p:spPr>
          <a:xfrm>
            <a:off x="930442" y="1549800"/>
            <a:ext cx="7403858" cy="2982000"/>
          </a:xfrm>
          <a:prstGeom prst="rect">
            <a:avLst/>
          </a:prstGeom>
          <a:noFill/>
          <a:ln>
            <a:noFill/>
          </a:ln>
        </p:spPr>
        <p:txBody>
          <a:bodyPr anchorCtr="0" anchor="t" bIns="91425" lIns="91425" spcFirstLastPara="1" rIns="91425" wrap="square" tIns="91425">
            <a:noAutofit/>
          </a:bodyPr>
          <a:lstStyle/>
          <a:p>
            <a:pPr indent="-304800" lvl="0" marL="457200" rtl="0" algn="l">
              <a:lnSpc>
                <a:spcPct val="140000"/>
              </a:lnSpc>
              <a:spcBef>
                <a:spcPts val="0"/>
              </a:spcBef>
              <a:spcAft>
                <a:spcPts val="0"/>
              </a:spcAft>
              <a:buClr>
                <a:srgbClr val="000000"/>
              </a:buClr>
              <a:buSzPts val="1200"/>
              <a:buFont typeface="Arial"/>
              <a:buChar char="●"/>
            </a:pPr>
            <a:r>
              <a:rPr lang="en" sz="1800">
                <a:solidFill>
                  <a:schemeClr val="lt1"/>
                </a:solidFill>
                <a:latin typeface="Arial"/>
                <a:ea typeface="Arial"/>
                <a:cs typeface="Arial"/>
                <a:sym typeface="Arial"/>
              </a:rPr>
              <a:t>ASA Whitepaper: Discovery with Data: Leveraging Statistics with Computer Science to Transform Science and Society.</a:t>
            </a:r>
            <a:r>
              <a:rPr lang="en" sz="1800">
                <a:solidFill>
                  <a:schemeClr val="lt1"/>
                </a:solidFill>
                <a:uFill>
                  <a:noFill/>
                </a:uFill>
                <a:latin typeface="Arial"/>
                <a:ea typeface="Arial"/>
                <a:cs typeface="Arial"/>
                <a:sym typeface="Arial"/>
                <a:hlinkClick r:id="rId3">
                  <a:extLst>
                    <a:ext uri="{A12FA001-AC4F-418D-AE19-62706E023703}">
                      <ahyp:hlinkClr val="tx"/>
                    </a:ext>
                  </a:extLst>
                </a:hlinkClick>
              </a:rPr>
              <a:t> http://www.amstat.org/policy/pdfs/BigDataStatisticsJune2014.pdf</a:t>
            </a:r>
            <a:endParaRPr sz="1800">
              <a:solidFill>
                <a:schemeClr val="lt1"/>
              </a:solidFill>
              <a:latin typeface="Arial"/>
              <a:ea typeface="Arial"/>
              <a:cs typeface="Arial"/>
              <a:sym typeface="Arial"/>
            </a:endParaRPr>
          </a:p>
          <a:p>
            <a:pPr indent="-304800" lvl="0" marL="457200" rtl="0" algn="l">
              <a:lnSpc>
                <a:spcPct val="140000"/>
              </a:lnSpc>
              <a:spcBef>
                <a:spcPts val="0"/>
              </a:spcBef>
              <a:spcAft>
                <a:spcPts val="0"/>
              </a:spcAft>
              <a:buClr>
                <a:srgbClr val="000000"/>
              </a:buClr>
              <a:buSzPts val="1200"/>
              <a:buFont typeface="Arial"/>
              <a:buChar char="●"/>
            </a:pPr>
            <a:r>
              <a:rPr lang="en" sz="1800">
                <a:solidFill>
                  <a:schemeClr val="lt1"/>
                </a:solidFill>
                <a:latin typeface="Arial"/>
                <a:ea typeface="Arial"/>
                <a:cs typeface="Arial"/>
                <a:sym typeface="Arial"/>
              </a:rPr>
              <a:t>A Cartoon Guide to Statistics</a:t>
            </a:r>
            <a:r>
              <a:rPr lang="en" sz="1800">
                <a:solidFill>
                  <a:schemeClr val="lt1"/>
                </a:solidFill>
                <a:uFill>
                  <a:noFill/>
                </a:uFill>
                <a:latin typeface="Arial"/>
                <a:ea typeface="Arial"/>
                <a:cs typeface="Arial"/>
                <a:sym typeface="Arial"/>
                <a:hlinkClick r:id="rId4">
                  <a:extLst>
                    <a:ext uri="{A12FA001-AC4F-418D-AE19-62706E023703}">
                      <ahyp:hlinkClr val="tx"/>
                    </a:ext>
                  </a:extLst>
                </a:hlinkClick>
              </a:rPr>
              <a:t> http://www.amazon.com/Cartoon-Guide-Statistics-Larry-Gonick/dp/0062731025</a:t>
            </a:r>
            <a:endParaRPr sz="1800">
              <a:solidFill>
                <a:schemeClr val="lt1"/>
              </a:solidFill>
              <a:latin typeface="Arial"/>
              <a:ea typeface="Arial"/>
              <a:cs typeface="Arial"/>
              <a:sym typeface="Arial"/>
            </a:endParaRPr>
          </a:p>
          <a:p>
            <a:pPr indent="-304800" lvl="0" marL="457200" rtl="0" algn="l">
              <a:lnSpc>
                <a:spcPct val="140000"/>
              </a:lnSpc>
              <a:spcBef>
                <a:spcPts val="0"/>
              </a:spcBef>
              <a:spcAft>
                <a:spcPts val="0"/>
              </a:spcAft>
              <a:buClr>
                <a:srgbClr val="000000"/>
              </a:buClr>
              <a:buSzPts val="1200"/>
              <a:buFont typeface="Arial"/>
              <a:buChar char="●"/>
            </a:pPr>
            <a:r>
              <a:rPr lang="en" sz="1800">
                <a:solidFill>
                  <a:schemeClr val="lt1"/>
                </a:solidFill>
                <a:latin typeface="Arial"/>
                <a:ea typeface="Arial"/>
                <a:cs typeface="Arial"/>
                <a:sym typeface="Arial"/>
              </a:rPr>
              <a:t>Naked Statistics</a:t>
            </a:r>
            <a:r>
              <a:rPr lang="en" sz="1800">
                <a:solidFill>
                  <a:schemeClr val="lt1"/>
                </a:solidFill>
                <a:uFill>
                  <a:noFill/>
                </a:uFill>
                <a:latin typeface="Arial"/>
                <a:ea typeface="Arial"/>
                <a:cs typeface="Arial"/>
                <a:sym typeface="Arial"/>
                <a:hlinkClick r:id="rId5">
                  <a:extLst>
                    <a:ext uri="{A12FA001-AC4F-418D-AE19-62706E023703}">
                      <ahyp:hlinkClr val="tx"/>
                    </a:ext>
                  </a:extLst>
                </a:hlinkClick>
              </a:rPr>
              <a:t> http://www.amazon.com/Naked-Statistics-Stripping-Dread-Data/dp/1480590185</a:t>
            </a:r>
            <a:endParaRPr sz="1800">
              <a:solidFill>
                <a:schemeClr val="lt1"/>
              </a:solidFill>
              <a:latin typeface="Arial"/>
              <a:ea typeface="Arial"/>
              <a:cs typeface="Arial"/>
              <a:sym typeface="Arial"/>
            </a:endParaRPr>
          </a:p>
          <a:p>
            <a:pPr indent="0" lvl="0" marL="0" rtl="0" algn="l">
              <a:lnSpc>
                <a:spcPct val="115000"/>
              </a:lnSpc>
              <a:spcBef>
                <a:spcPts val="1000"/>
              </a:spcBef>
              <a:spcAft>
                <a:spcPts val="1600"/>
              </a:spcAft>
              <a:buSzPts val="13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gd6bf8d8c40_0_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Exercise</a:t>
            </a:r>
            <a:endParaRPr>
              <a:solidFill>
                <a:srgbClr val="FFFFFF"/>
              </a:solidFill>
            </a:endParaRPr>
          </a:p>
        </p:txBody>
      </p:sp>
      <p:sp>
        <p:nvSpPr>
          <p:cNvPr id="451" name="Google Shape;451;gd6bf8d8c40_0_0"/>
          <p:cNvSpPr txBox="1"/>
          <p:nvPr>
            <p:ph idx="1" type="body"/>
          </p:nvPr>
        </p:nvSpPr>
        <p:spPr>
          <a:xfrm>
            <a:off x="1303800" y="1449750"/>
            <a:ext cx="7030500" cy="3081900"/>
          </a:xfrm>
          <a:prstGeom prst="rect">
            <a:avLst/>
          </a:prstGeom>
        </p:spPr>
        <p:txBody>
          <a:bodyPr anchorCtr="0" anchor="t" bIns="91425" lIns="91425" spcFirstLastPara="1" rIns="91425" wrap="square" tIns="91425">
            <a:noAutofit/>
          </a:bodyPr>
          <a:lstStyle/>
          <a:p>
            <a:pPr indent="-374650" lvl="0" marL="457200" rtl="0" algn="l">
              <a:spcBef>
                <a:spcPts val="0"/>
              </a:spcBef>
              <a:spcAft>
                <a:spcPts val="0"/>
              </a:spcAft>
              <a:buClr>
                <a:srgbClr val="FFFFFF"/>
              </a:buClr>
              <a:buSzPts val="2300"/>
              <a:buChar char="●"/>
            </a:pPr>
            <a:r>
              <a:rPr lang="en" sz="2300">
                <a:solidFill>
                  <a:srgbClr val="FFFFFF"/>
                </a:solidFill>
              </a:rPr>
              <a:t>What is target market? Male or female</a:t>
            </a:r>
            <a:endParaRPr sz="2300">
              <a:solidFill>
                <a:srgbClr val="FFFFFF"/>
              </a:solidFill>
            </a:endParaRPr>
          </a:p>
          <a:p>
            <a:pPr indent="-374650" lvl="0" marL="457200" rtl="0" algn="l">
              <a:spcBef>
                <a:spcPts val="0"/>
              </a:spcBef>
              <a:spcAft>
                <a:spcPts val="0"/>
              </a:spcAft>
              <a:buClr>
                <a:srgbClr val="FFFFFF"/>
              </a:buClr>
              <a:buSzPts val="2300"/>
              <a:buChar char="●"/>
            </a:pPr>
            <a:r>
              <a:rPr lang="en" sz="2300">
                <a:solidFill>
                  <a:srgbClr val="FFFFFF"/>
                </a:solidFill>
              </a:rPr>
              <a:t>Who is our target age to Maximize </a:t>
            </a:r>
            <a:r>
              <a:rPr lang="en" sz="2300">
                <a:solidFill>
                  <a:srgbClr val="FFFFFF"/>
                </a:solidFill>
              </a:rPr>
              <a:t>profit</a:t>
            </a:r>
            <a:endParaRPr sz="2300">
              <a:solidFill>
                <a:srgbClr val="FFFFFF"/>
              </a:solidFill>
            </a:endParaRPr>
          </a:p>
          <a:p>
            <a:pPr indent="-374650" lvl="0" marL="457200" rtl="0" algn="l">
              <a:spcBef>
                <a:spcPts val="0"/>
              </a:spcBef>
              <a:spcAft>
                <a:spcPts val="0"/>
              </a:spcAft>
              <a:buClr>
                <a:srgbClr val="FFFFFF"/>
              </a:buClr>
              <a:buSzPts val="2300"/>
              <a:buChar char="●"/>
            </a:pPr>
            <a:r>
              <a:rPr lang="en" sz="2300">
                <a:solidFill>
                  <a:srgbClr val="FFFFFF"/>
                </a:solidFill>
              </a:rPr>
              <a:t>What product </a:t>
            </a:r>
            <a:r>
              <a:rPr lang="en" sz="2300">
                <a:solidFill>
                  <a:srgbClr val="FFFFFF"/>
                </a:solidFill>
              </a:rPr>
              <a:t>should</a:t>
            </a:r>
            <a:r>
              <a:rPr lang="en" sz="2300">
                <a:solidFill>
                  <a:srgbClr val="FFFFFF"/>
                </a:solidFill>
              </a:rPr>
              <a:t> we feature </a:t>
            </a:r>
            <a:endParaRPr sz="2300">
              <a:solidFill>
                <a:srgbClr val="FFFFFF"/>
              </a:solidFill>
            </a:endParaRPr>
          </a:p>
          <a:p>
            <a:pPr indent="-374650" lvl="0" marL="457200" rtl="0" algn="l">
              <a:spcBef>
                <a:spcPts val="0"/>
              </a:spcBef>
              <a:spcAft>
                <a:spcPts val="0"/>
              </a:spcAft>
              <a:buClr>
                <a:srgbClr val="FFFFFF"/>
              </a:buClr>
              <a:buSzPts val="2300"/>
              <a:buChar char="●"/>
            </a:pPr>
            <a:r>
              <a:rPr lang="en" sz="2300">
                <a:solidFill>
                  <a:srgbClr val="FFFFFF"/>
                </a:solidFill>
              </a:rPr>
              <a:t>Product type to feature in our marketing</a:t>
            </a:r>
            <a:endParaRPr sz="2300">
              <a:solidFill>
                <a:srgbClr val="FFFFFF"/>
              </a:solidFill>
            </a:endParaRPr>
          </a:p>
          <a:p>
            <a:pPr indent="-374650" lvl="0" marL="457200" rtl="0" algn="l">
              <a:spcBef>
                <a:spcPts val="0"/>
              </a:spcBef>
              <a:spcAft>
                <a:spcPts val="0"/>
              </a:spcAft>
              <a:buClr>
                <a:srgbClr val="FFFFFF"/>
              </a:buClr>
              <a:buSzPts val="2300"/>
              <a:buChar char="●"/>
            </a:pPr>
            <a:r>
              <a:rPr lang="en" sz="2300">
                <a:solidFill>
                  <a:srgbClr val="FFFFFF"/>
                </a:solidFill>
              </a:rPr>
              <a:t>What lead sources have worked in the past website, flyer or emails</a:t>
            </a:r>
            <a:endParaRPr sz="2300">
              <a:solidFill>
                <a:srgbClr val="FFFFFF"/>
              </a:solidFill>
            </a:endParaRPr>
          </a:p>
          <a:p>
            <a:pPr indent="-374650" lvl="0" marL="457200" rtl="0" algn="l">
              <a:spcBef>
                <a:spcPts val="0"/>
              </a:spcBef>
              <a:spcAft>
                <a:spcPts val="0"/>
              </a:spcAft>
              <a:buClr>
                <a:srgbClr val="FFFFFF"/>
              </a:buClr>
              <a:buSzPts val="2300"/>
              <a:buChar char="●"/>
            </a:pPr>
            <a:r>
              <a:rPr lang="en" sz="2300">
                <a:solidFill>
                  <a:srgbClr val="FFFFFF"/>
                </a:solidFill>
              </a:rPr>
              <a:t>When is the best time to do email marketing</a:t>
            </a:r>
            <a:endParaRPr sz="23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
          <p:cNvSpPr txBox="1"/>
          <p:nvPr>
            <p:ph type="title"/>
          </p:nvPr>
        </p:nvSpPr>
        <p:spPr>
          <a:xfrm>
            <a:off x="1303800" y="598575"/>
            <a:ext cx="7030500" cy="611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1"/>
                </a:solidFill>
                <a:latin typeface="Arial"/>
                <a:ea typeface="Arial"/>
                <a:cs typeface="Arial"/>
                <a:sym typeface="Arial"/>
              </a:rPr>
              <a:t>Association</a:t>
            </a:r>
            <a:endParaRPr>
              <a:solidFill>
                <a:schemeClr val="lt1"/>
              </a:solidFill>
              <a:latin typeface="Arial"/>
              <a:ea typeface="Arial"/>
              <a:cs typeface="Arial"/>
              <a:sym typeface="Arial"/>
            </a:endParaRPr>
          </a:p>
        </p:txBody>
      </p:sp>
      <p:sp>
        <p:nvSpPr>
          <p:cNvPr id="292" name="Google Shape;292;p3"/>
          <p:cNvSpPr txBox="1"/>
          <p:nvPr>
            <p:ph idx="1" type="body"/>
          </p:nvPr>
        </p:nvSpPr>
        <p:spPr>
          <a:xfrm>
            <a:off x="1264300" y="1317038"/>
            <a:ext cx="7030500" cy="321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SzPts val="1300"/>
              <a:buNone/>
            </a:pPr>
            <a:r>
              <a:rPr lang="en" sz="1800">
                <a:solidFill>
                  <a:schemeClr val="lt1"/>
                </a:solidFill>
                <a:latin typeface="Arial"/>
                <a:ea typeface="Arial"/>
                <a:cs typeface="Arial"/>
                <a:sym typeface="Arial"/>
              </a:rPr>
              <a:t>Association between</a:t>
            </a:r>
            <a:endParaRPr sz="1800">
              <a:solidFill>
                <a:schemeClr val="lt1"/>
              </a:solidFill>
              <a:latin typeface="Arial"/>
              <a:ea typeface="Arial"/>
              <a:cs typeface="Arial"/>
              <a:sym typeface="Arial"/>
            </a:endParaRPr>
          </a:p>
          <a:p>
            <a:pPr indent="-311150" lvl="0" marL="457200" marR="0" rtl="0" algn="l">
              <a:lnSpc>
                <a:spcPct val="115000"/>
              </a:lnSpc>
              <a:spcBef>
                <a:spcPts val="1600"/>
              </a:spcBef>
              <a:spcAft>
                <a:spcPts val="0"/>
              </a:spcAft>
              <a:buSzPts val="1300"/>
              <a:buChar char="●"/>
            </a:pPr>
            <a:r>
              <a:rPr lang="en" sz="1800">
                <a:solidFill>
                  <a:schemeClr val="lt1"/>
                </a:solidFill>
                <a:latin typeface="Arial"/>
                <a:ea typeface="Arial"/>
                <a:cs typeface="Arial"/>
                <a:sym typeface="Arial"/>
              </a:rPr>
              <a:t>Between two categorical variables</a:t>
            </a:r>
            <a:endParaRPr sz="1800">
              <a:solidFill>
                <a:schemeClr val="lt1"/>
              </a:solidFill>
              <a:latin typeface="Arial"/>
              <a:ea typeface="Arial"/>
              <a:cs typeface="Arial"/>
              <a:sym typeface="Arial"/>
            </a:endParaRPr>
          </a:p>
          <a:p>
            <a:pPr indent="0" lvl="0" marL="457200" marR="0" rtl="0" algn="l">
              <a:lnSpc>
                <a:spcPct val="115000"/>
              </a:lnSpc>
              <a:spcBef>
                <a:spcPts val="1600"/>
              </a:spcBef>
              <a:spcAft>
                <a:spcPts val="0"/>
              </a:spcAft>
              <a:buSzPts val="1300"/>
              <a:buNone/>
            </a:pPr>
            <a:r>
              <a:t/>
            </a:r>
            <a:endParaRPr sz="1800">
              <a:solidFill>
                <a:schemeClr val="lt1"/>
              </a:solidFill>
              <a:latin typeface="Arial"/>
              <a:ea typeface="Arial"/>
              <a:cs typeface="Arial"/>
              <a:sym typeface="Arial"/>
            </a:endParaRPr>
          </a:p>
          <a:p>
            <a:pPr indent="-311150" lvl="0" marL="457200" marR="0" rtl="0" algn="l">
              <a:lnSpc>
                <a:spcPct val="115000"/>
              </a:lnSpc>
              <a:spcBef>
                <a:spcPts val="1600"/>
              </a:spcBef>
              <a:spcAft>
                <a:spcPts val="0"/>
              </a:spcAft>
              <a:buSzPts val="1300"/>
              <a:buChar char="●"/>
            </a:pPr>
            <a:r>
              <a:rPr lang="en" sz="1800">
                <a:solidFill>
                  <a:schemeClr val="lt1"/>
                </a:solidFill>
                <a:latin typeface="Arial"/>
                <a:ea typeface="Arial"/>
                <a:cs typeface="Arial"/>
                <a:sym typeface="Arial"/>
              </a:rPr>
              <a:t>Between categorical and quantitative variables </a:t>
            </a:r>
            <a:endParaRPr sz="1800">
              <a:solidFill>
                <a:schemeClr val="lt1"/>
              </a:solidFill>
              <a:latin typeface="Arial"/>
              <a:ea typeface="Arial"/>
              <a:cs typeface="Arial"/>
              <a:sym typeface="Arial"/>
            </a:endParaRPr>
          </a:p>
          <a:p>
            <a:pPr indent="0" lvl="0" marL="457200" marR="0" rtl="0" algn="l">
              <a:lnSpc>
                <a:spcPct val="115000"/>
              </a:lnSpc>
              <a:spcBef>
                <a:spcPts val="1600"/>
              </a:spcBef>
              <a:spcAft>
                <a:spcPts val="0"/>
              </a:spcAft>
              <a:buSzPts val="1300"/>
              <a:buNone/>
            </a:pPr>
            <a:r>
              <a:t/>
            </a:r>
            <a:endParaRPr sz="1800">
              <a:solidFill>
                <a:schemeClr val="lt1"/>
              </a:solidFill>
              <a:latin typeface="Arial"/>
              <a:ea typeface="Arial"/>
              <a:cs typeface="Arial"/>
              <a:sym typeface="Arial"/>
            </a:endParaRPr>
          </a:p>
          <a:p>
            <a:pPr indent="-311150" lvl="0" marL="457200" marR="0" rtl="0" algn="l">
              <a:lnSpc>
                <a:spcPct val="115000"/>
              </a:lnSpc>
              <a:spcBef>
                <a:spcPts val="1600"/>
              </a:spcBef>
              <a:spcAft>
                <a:spcPts val="0"/>
              </a:spcAft>
              <a:buSzPts val="1300"/>
              <a:buChar char="●"/>
            </a:pPr>
            <a:r>
              <a:rPr lang="en" sz="1800">
                <a:solidFill>
                  <a:schemeClr val="lt1"/>
                </a:solidFill>
                <a:latin typeface="Arial"/>
                <a:ea typeface="Arial"/>
                <a:cs typeface="Arial"/>
                <a:sym typeface="Arial"/>
              </a:rPr>
              <a:t>Between two quantitative variable</a:t>
            </a:r>
            <a:endParaRPr sz="1800">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
          <p:cNvSpPr txBox="1"/>
          <p:nvPr>
            <p:ph type="title"/>
          </p:nvPr>
        </p:nvSpPr>
        <p:spPr>
          <a:xfrm>
            <a:off x="3472125" y="705350"/>
            <a:ext cx="7030500" cy="61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rPr>
              <a:t>Association</a:t>
            </a:r>
            <a:endParaRPr>
              <a:solidFill>
                <a:schemeClr val="lt1"/>
              </a:solidFill>
            </a:endParaRPr>
          </a:p>
        </p:txBody>
      </p:sp>
      <p:sp>
        <p:nvSpPr>
          <p:cNvPr id="298" name="Google Shape;298;p4"/>
          <p:cNvSpPr txBox="1"/>
          <p:nvPr>
            <p:ph idx="1" type="body"/>
          </p:nvPr>
        </p:nvSpPr>
        <p:spPr>
          <a:xfrm>
            <a:off x="1264300" y="1317038"/>
            <a:ext cx="7030500" cy="321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SzPts val="1300"/>
              <a:buNone/>
            </a:pPr>
            <a:r>
              <a:rPr lang="en" sz="1800">
                <a:solidFill>
                  <a:schemeClr val="lt1"/>
                </a:solidFill>
                <a:latin typeface="Arial"/>
                <a:ea typeface="Arial"/>
                <a:cs typeface="Arial"/>
                <a:sym typeface="Arial"/>
              </a:rPr>
              <a:t>summarize the observation from the two variables by looking at counts of the joint occurrence.</a:t>
            </a:r>
            <a:endParaRPr sz="1800">
              <a:solidFill>
                <a:schemeClr val="lt1"/>
              </a:solidFill>
              <a:latin typeface="Arial"/>
              <a:ea typeface="Arial"/>
              <a:cs typeface="Arial"/>
              <a:sym typeface="Arial"/>
            </a:endParaRPr>
          </a:p>
          <a:p>
            <a:pPr indent="0" lvl="0" marL="0" marR="0" rtl="0" algn="l">
              <a:lnSpc>
                <a:spcPct val="115000"/>
              </a:lnSpc>
              <a:spcBef>
                <a:spcPts val="1600"/>
              </a:spcBef>
              <a:spcAft>
                <a:spcPts val="1600"/>
              </a:spcAft>
              <a:buSzPts val="1300"/>
              <a:buNone/>
            </a:pPr>
            <a:r>
              <a:rPr lang="en" sz="1800">
                <a:solidFill>
                  <a:schemeClr val="lt1"/>
                </a:solidFill>
                <a:latin typeface="Arial"/>
                <a:ea typeface="Arial"/>
                <a:cs typeface="Arial"/>
                <a:sym typeface="Arial"/>
              </a:rPr>
              <a:t>Titanic dataset</a:t>
            </a:r>
            <a:endParaRPr b="1" sz="1800">
              <a:solidFill>
                <a:schemeClr val="lt1"/>
              </a:solidFill>
              <a:highlight>
                <a:srgbClr val="FFFFFF"/>
              </a:highlight>
              <a:latin typeface="Arial"/>
              <a:ea typeface="Arial"/>
              <a:cs typeface="Arial"/>
              <a:sym typeface="Arial"/>
            </a:endParaRPr>
          </a:p>
        </p:txBody>
      </p:sp>
      <p:pic>
        <p:nvPicPr>
          <p:cNvPr id="299" name="Google Shape;299;p4"/>
          <p:cNvPicPr preferRelativeResize="0"/>
          <p:nvPr/>
        </p:nvPicPr>
        <p:blipFill rotWithShape="1">
          <a:blip r:embed="rId3">
            <a:alphaModFix/>
          </a:blip>
          <a:srcRect b="0" l="0" r="0" t="0"/>
          <a:stretch/>
        </p:blipFill>
        <p:spPr>
          <a:xfrm>
            <a:off x="3750850" y="2924288"/>
            <a:ext cx="2057400" cy="1381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5"/>
          <p:cNvSpPr txBox="1"/>
          <p:nvPr>
            <p:ph type="title"/>
          </p:nvPr>
        </p:nvSpPr>
        <p:spPr>
          <a:xfrm>
            <a:off x="1264300" y="306112"/>
            <a:ext cx="7030500" cy="61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solidFill>
                  <a:schemeClr val="lt1"/>
                </a:solidFill>
                <a:latin typeface="Arial"/>
                <a:ea typeface="Arial"/>
                <a:cs typeface="Arial"/>
                <a:sym typeface="Arial"/>
              </a:rPr>
              <a:t>Association b</a:t>
            </a:r>
            <a:r>
              <a:rPr lang="en" sz="2800">
                <a:solidFill>
                  <a:schemeClr val="lt1"/>
                </a:solidFill>
                <a:latin typeface="Arial"/>
                <a:ea typeface="Arial"/>
                <a:cs typeface="Arial"/>
                <a:sym typeface="Arial"/>
              </a:rPr>
              <a:t>etween two categorical variables</a:t>
            </a:r>
            <a:br>
              <a:rPr lang="en" sz="2800">
                <a:solidFill>
                  <a:schemeClr val="lt1"/>
                </a:solidFill>
                <a:latin typeface="Arial"/>
                <a:ea typeface="Arial"/>
                <a:cs typeface="Arial"/>
                <a:sym typeface="Arial"/>
              </a:rPr>
            </a:br>
            <a:endParaRPr>
              <a:solidFill>
                <a:schemeClr val="lt1"/>
              </a:solidFill>
              <a:latin typeface="Arial"/>
              <a:ea typeface="Arial"/>
              <a:cs typeface="Arial"/>
              <a:sym typeface="Arial"/>
            </a:endParaRPr>
          </a:p>
        </p:txBody>
      </p:sp>
      <p:sp>
        <p:nvSpPr>
          <p:cNvPr id="305" name="Google Shape;305;p5"/>
          <p:cNvSpPr txBox="1"/>
          <p:nvPr>
            <p:ph idx="1" type="body"/>
          </p:nvPr>
        </p:nvSpPr>
        <p:spPr>
          <a:xfrm>
            <a:off x="1264300" y="1317038"/>
            <a:ext cx="7030500" cy="3214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SzPts val="1300"/>
              <a:buNone/>
            </a:pPr>
            <a:r>
              <a:t/>
            </a:r>
            <a:endParaRPr b="1" sz="1050">
              <a:solidFill>
                <a:srgbClr val="202124"/>
              </a:solidFill>
              <a:highlight>
                <a:srgbClr val="FFFFFF"/>
              </a:highlight>
              <a:latin typeface="Arial"/>
              <a:ea typeface="Arial"/>
              <a:cs typeface="Arial"/>
              <a:sym typeface="Arial"/>
            </a:endParaRPr>
          </a:p>
          <a:p>
            <a:pPr indent="0" lvl="0" marL="0" marR="0" rtl="0" algn="l">
              <a:lnSpc>
                <a:spcPct val="115000"/>
              </a:lnSpc>
              <a:spcBef>
                <a:spcPts val="1600"/>
              </a:spcBef>
              <a:spcAft>
                <a:spcPts val="0"/>
              </a:spcAft>
              <a:buSzPts val="1300"/>
              <a:buNone/>
            </a:pPr>
            <a:r>
              <a:t/>
            </a:r>
            <a:endParaRPr b="1" sz="1050">
              <a:solidFill>
                <a:srgbClr val="202124"/>
              </a:solidFill>
              <a:highlight>
                <a:srgbClr val="FFFFFF"/>
              </a:highlight>
              <a:latin typeface="Arial"/>
              <a:ea typeface="Arial"/>
              <a:cs typeface="Arial"/>
              <a:sym typeface="Arial"/>
            </a:endParaRPr>
          </a:p>
          <a:p>
            <a:pPr indent="0" lvl="0" marL="0" marR="0" rtl="0" algn="l">
              <a:lnSpc>
                <a:spcPct val="115000"/>
              </a:lnSpc>
              <a:spcBef>
                <a:spcPts val="1600"/>
              </a:spcBef>
              <a:spcAft>
                <a:spcPts val="0"/>
              </a:spcAft>
              <a:buSzPts val="1300"/>
              <a:buNone/>
            </a:pPr>
            <a:r>
              <a:t/>
            </a:r>
            <a:endParaRPr b="1" sz="1050">
              <a:solidFill>
                <a:srgbClr val="202124"/>
              </a:solidFill>
              <a:highlight>
                <a:srgbClr val="FFFFFF"/>
              </a:highlight>
              <a:latin typeface="Arial"/>
              <a:ea typeface="Arial"/>
              <a:cs typeface="Arial"/>
              <a:sym typeface="Arial"/>
            </a:endParaRPr>
          </a:p>
          <a:p>
            <a:pPr indent="0" lvl="0" marL="0" marR="0" rtl="0" algn="l">
              <a:lnSpc>
                <a:spcPct val="115000"/>
              </a:lnSpc>
              <a:spcBef>
                <a:spcPts val="1600"/>
              </a:spcBef>
              <a:spcAft>
                <a:spcPts val="0"/>
              </a:spcAft>
              <a:buSzPts val="1300"/>
              <a:buNone/>
            </a:pPr>
            <a:r>
              <a:t/>
            </a:r>
            <a:endParaRPr b="1" sz="1050">
              <a:solidFill>
                <a:srgbClr val="202124"/>
              </a:solidFill>
              <a:highlight>
                <a:srgbClr val="FFFFFF"/>
              </a:highlight>
              <a:latin typeface="Arial"/>
              <a:ea typeface="Arial"/>
              <a:cs typeface="Arial"/>
              <a:sym typeface="Arial"/>
            </a:endParaRPr>
          </a:p>
          <a:p>
            <a:pPr indent="0" lvl="0" marL="0" marR="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Proportion female survival   p1 = 233/(81+233) = 0.74</a:t>
            </a:r>
            <a:endParaRPr b="1" sz="1800">
              <a:solidFill>
                <a:schemeClr val="lt1"/>
              </a:solidFill>
              <a:latin typeface="Arial"/>
              <a:ea typeface="Arial"/>
              <a:cs typeface="Arial"/>
              <a:sym typeface="Arial"/>
            </a:endParaRPr>
          </a:p>
          <a:p>
            <a:pPr indent="0" lvl="0" marL="0" marR="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Proportion male survival      p2  = 109/(468+109) = 0.18</a:t>
            </a:r>
            <a:endParaRPr b="1" sz="1800">
              <a:solidFill>
                <a:schemeClr val="lt1"/>
              </a:solidFill>
              <a:latin typeface="Arial"/>
              <a:ea typeface="Arial"/>
              <a:cs typeface="Arial"/>
              <a:sym typeface="Arial"/>
            </a:endParaRPr>
          </a:p>
          <a:p>
            <a:pPr indent="0" lvl="0" marL="0" marR="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Difference in proportions p1 - p2 = 0.74 - 0.18 = 0.56</a:t>
            </a:r>
            <a:endParaRPr b="1" sz="1800">
              <a:solidFill>
                <a:schemeClr val="lt1"/>
              </a:solidFill>
              <a:latin typeface="Arial"/>
              <a:ea typeface="Arial"/>
              <a:cs typeface="Arial"/>
              <a:sym typeface="Arial"/>
            </a:endParaRPr>
          </a:p>
          <a:p>
            <a:pPr indent="0" lvl="0" marL="0" marR="0" rtl="0" algn="l">
              <a:lnSpc>
                <a:spcPct val="115000"/>
              </a:lnSpc>
              <a:spcBef>
                <a:spcPts val="1600"/>
              </a:spcBef>
              <a:spcAft>
                <a:spcPts val="0"/>
              </a:spcAft>
              <a:buSzPts val="1300"/>
              <a:buNone/>
            </a:pPr>
            <a:r>
              <a:rPr b="1" lang="en" sz="1800">
                <a:solidFill>
                  <a:schemeClr val="lt1"/>
                </a:solidFill>
                <a:latin typeface="Arial"/>
                <a:ea typeface="Arial"/>
                <a:cs typeface="Arial"/>
                <a:sym typeface="Arial"/>
              </a:rPr>
              <a:t>Relative risk  p1/p2 = 0.74 / 0.18 = 4.1</a:t>
            </a:r>
            <a:endParaRPr b="1" sz="1800">
              <a:solidFill>
                <a:schemeClr val="lt1"/>
              </a:solidFill>
              <a:latin typeface="Arial"/>
              <a:ea typeface="Arial"/>
              <a:cs typeface="Arial"/>
              <a:sym typeface="Arial"/>
            </a:endParaRPr>
          </a:p>
          <a:p>
            <a:pPr indent="0" lvl="0" marL="0" marR="0" rtl="0" algn="l">
              <a:lnSpc>
                <a:spcPct val="115000"/>
              </a:lnSpc>
              <a:spcBef>
                <a:spcPts val="1600"/>
              </a:spcBef>
              <a:spcAft>
                <a:spcPts val="1600"/>
              </a:spcAft>
              <a:buSzPts val="1300"/>
              <a:buNone/>
            </a:pPr>
            <a:r>
              <a:t/>
            </a:r>
            <a:endParaRPr b="1" sz="1050">
              <a:solidFill>
                <a:srgbClr val="202124"/>
              </a:solidFill>
              <a:highlight>
                <a:srgbClr val="FFFFFF"/>
              </a:highlight>
              <a:latin typeface="Arial"/>
              <a:ea typeface="Arial"/>
              <a:cs typeface="Arial"/>
              <a:sym typeface="Arial"/>
            </a:endParaRPr>
          </a:p>
        </p:txBody>
      </p:sp>
      <p:pic>
        <p:nvPicPr>
          <p:cNvPr id="306" name="Google Shape;306;p5"/>
          <p:cNvPicPr preferRelativeResize="0"/>
          <p:nvPr/>
        </p:nvPicPr>
        <p:blipFill rotWithShape="1">
          <a:blip r:embed="rId3">
            <a:alphaModFix/>
          </a:blip>
          <a:srcRect b="0" l="0" r="0" t="0"/>
          <a:stretch/>
        </p:blipFill>
        <p:spPr>
          <a:xfrm>
            <a:off x="3650100" y="1352638"/>
            <a:ext cx="2057400" cy="1381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6"/>
          <p:cNvSpPr txBox="1"/>
          <p:nvPr>
            <p:ph idx="1" type="body"/>
          </p:nvPr>
        </p:nvSpPr>
        <p:spPr>
          <a:xfrm>
            <a:off x="1303800" y="1379621"/>
            <a:ext cx="7030500" cy="3152029"/>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 sz="1800">
                <a:solidFill>
                  <a:schemeClr val="lt1"/>
                </a:solidFill>
                <a:latin typeface="Arial"/>
                <a:ea typeface="Arial"/>
                <a:cs typeface="Arial"/>
                <a:sym typeface="Arial"/>
              </a:rPr>
              <a:t>Association can be summarized by looking at the distribution of the quantitative variable given the-- each value of the categorical variable.</a:t>
            </a:r>
            <a:endParaRPr/>
          </a:p>
          <a:p>
            <a:pPr indent="-228600" lvl="0" marL="457200" rtl="0" algn="l">
              <a:lnSpc>
                <a:spcPct val="115000"/>
              </a:lnSpc>
              <a:spcBef>
                <a:spcPts val="0"/>
              </a:spcBef>
              <a:spcAft>
                <a:spcPts val="0"/>
              </a:spcAft>
              <a:buSzPts val="1300"/>
              <a:buFont typeface="Arial"/>
              <a:buNone/>
            </a:pPr>
            <a:r>
              <a:t/>
            </a:r>
            <a:endParaRPr sz="1800">
              <a:solidFill>
                <a:schemeClr val="lt1"/>
              </a:solidFill>
              <a:latin typeface="Arial"/>
              <a:ea typeface="Arial"/>
              <a:cs typeface="Arial"/>
              <a:sym typeface="Arial"/>
            </a:endParaRPr>
          </a:p>
          <a:p>
            <a:pPr indent="0" lvl="0" marL="146050" rtl="0" algn="l">
              <a:lnSpc>
                <a:spcPct val="115000"/>
              </a:lnSpc>
              <a:spcBef>
                <a:spcPts val="0"/>
              </a:spcBef>
              <a:spcAft>
                <a:spcPts val="0"/>
              </a:spcAft>
              <a:buSzPts val="1300"/>
              <a:buNone/>
            </a:pPr>
            <a:r>
              <a:rPr lang="en" sz="1800">
                <a:solidFill>
                  <a:schemeClr val="lt1"/>
                </a:solidFill>
                <a:latin typeface="Arial"/>
                <a:ea typeface="Arial"/>
                <a:cs typeface="Arial"/>
                <a:sym typeface="Arial"/>
              </a:rPr>
              <a:t>And the distribution of a variable can be summarized using different statistics that we have discussed before, such as the mean, median.</a:t>
            </a:r>
            <a:endParaRPr/>
          </a:p>
        </p:txBody>
      </p:sp>
      <p:sp>
        <p:nvSpPr>
          <p:cNvPr id="312" name="Google Shape;312;p6"/>
          <p:cNvSpPr txBox="1"/>
          <p:nvPr/>
        </p:nvSpPr>
        <p:spPr>
          <a:xfrm>
            <a:off x="1303800" y="306000"/>
            <a:ext cx="7030500" cy="61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2"/>
              </a:buClr>
              <a:buSzPts val="2800"/>
              <a:buFont typeface="Maven Pro"/>
              <a:buNone/>
            </a:pPr>
            <a:r>
              <a:rPr b="1" i="0" lang="en" sz="2800" u="none" cap="none" strike="noStrike">
                <a:solidFill>
                  <a:schemeClr val="lt1"/>
                </a:solidFill>
                <a:latin typeface="Arial"/>
                <a:ea typeface="Arial"/>
                <a:cs typeface="Arial"/>
                <a:sym typeface="Arial"/>
              </a:rPr>
              <a:t>Association between categorical and quantitative variables </a:t>
            </a:r>
            <a:endParaRPr/>
          </a:p>
          <a:p>
            <a:pPr indent="0" lvl="0" marL="0" marR="0" rtl="0" algn="ctr">
              <a:lnSpc>
                <a:spcPct val="100000"/>
              </a:lnSpc>
              <a:spcBef>
                <a:spcPts val="0"/>
              </a:spcBef>
              <a:spcAft>
                <a:spcPts val="0"/>
              </a:spcAft>
              <a:buClr>
                <a:schemeClr val="dk2"/>
              </a:buClr>
              <a:buSzPts val="2800"/>
              <a:buFont typeface="Maven Pro"/>
              <a:buNone/>
            </a:pPr>
            <a:r>
              <a:t/>
            </a:r>
            <a:endParaRPr b="1" i="0" sz="2800" u="none" cap="none" strike="noStrike">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7"/>
          <p:cNvSpPr txBox="1"/>
          <p:nvPr/>
        </p:nvSpPr>
        <p:spPr>
          <a:xfrm>
            <a:off x="1303800" y="306000"/>
            <a:ext cx="7030500" cy="61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2"/>
              </a:buClr>
              <a:buSzPts val="2800"/>
              <a:buFont typeface="Maven Pro"/>
              <a:buNone/>
            </a:pPr>
            <a:r>
              <a:rPr b="1" i="0" lang="en" sz="2800" u="none" cap="none" strike="noStrike">
                <a:solidFill>
                  <a:schemeClr val="lt1"/>
                </a:solidFill>
                <a:latin typeface="Arial"/>
                <a:ea typeface="Arial"/>
                <a:cs typeface="Arial"/>
                <a:sym typeface="Arial"/>
              </a:rPr>
              <a:t>Association between categorical and quantitative variables </a:t>
            </a:r>
            <a:endParaRPr/>
          </a:p>
          <a:p>
            <a:pPr indent="0" lvl="0" marL="0" marR="0" rtl="0" algn="ctr">
              <a:lnSpc>
                <a:spcPct val="100000"/>
              </a:lnSpc>
              <a:spcBef>
                <a:spcPts val="0"/>
              </a:spcBef>
              <a:spcAft>
                <a:spcPts val="0"/>
              </a:spcAft>
              <a:buClr>
                <a:schemeClr val="dk2"/>
              </a:buClr>
              <a:buSzPts val="2800"/>
              <a:buFont typeface="Maven Pro"/>
              <a:buNone/>
            </a:pPr>
            <a:r>
              <a:t/>
            </a:r>
            <a:endParaRPr b="1" i="0" sz="2800" u="none" cap="none" strike="noStrike">
              <a:solidFill>
                <a:schemeClr val="lt1"/>
              </a:solidFill>
              <a:latin typeface="Arial"/>
              <a:ea typeface="Arial"/>
              <a:cs typeface="Arial"/>
              <a:sym typeface="Arial"/>
            </a:endParaRPr>
          </a:p>
        </p:txBody>
      </p:sp>
      <p:pic>
        <p:nvPicPr>
          <p:cNvPr id="318" name="Google Shape;318;p7"/>
          <p:cNvPicPr preferRelativeResize="0"/>
          <p:nvPr/>
        </p:nvPicPr>
        <p:blipFill rotWithShape="1">
          <a:blip r:embed="rId3">
            <a:alphaModFix/>
          </a:blip>
          <a:srcRect b="0" l="0" r="0" t="0"/>
          <a:stretch/>
        </p:blipFill>
        <p:spPr>
          <a:xfrm>
            <a:off x="3936761" y="1717574"/>
            <a:ext cx="4639322" cy="2638793"/>
          </a:xfrm>
          <a:prstGeom prst="rect">
            <a:avLst/>
          </a:prstGeom>
          <a:noFill/>
          <a:ln>
            <a:noFill/>
          </a:ln>
        </p:spPr>
      </p:pic>
      <p:pic>
        <p:nvPicPr>
          <p:cNvPr descr="Graphical user interface, table&#10;&#10;Description automatically generated" id="319" name="Google Shape;319;p7"/>
          <p:cNvPicPr preferRelativeResize="0"/>
          <p:nvPr/>
        </p:nvPicPr>
        <p:blipFill rotWithShape="1">
          <a:blip r:embed="rId4">
            <a:alphaModFix/>
          </a:blip>
          <a:srcRect b="0" l="0" r="0" t="0"/>
          <a:stretch/>
        </p:blipFill>
        <p:spPr>
          <a:xfrm>
            <a:off x="1303800" y="2157041"/>
            <a:ext cx="2079253" cy="191765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8"/>
          <p:cNvSpPr txBox="1"/>
          <p:nvPr/>
        </p:nvSpPr>
        <p:spPr>
          <a:xfrm>
            <a:off x="1303800" y="306000"/>
            <a:ext cx="7030500" cy="61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2"/>
              </a:buClr>
              <a:buSzPts val="2800"/>
              <a:buFont typeface="Maven Pro"/>
              <a:buNone/>
            </a:pPr>
            <a:r>
              <a:rPr b="1" i="0" lang="en" sz="2800" u="none" cap="none" strike="noStrike">
                <a:solidFill>
                  <a:schemeClr val="lt1"/>
                </a:solidFill>
                <a:latin typeface="Arial"/>
                <a:ea typeface="Arial"/>
                <a:cs typeface="Arial"/>
                <a:sym typeface="Arial"/>
              </a:rPr>
              <a:t>Association between quantitative variables </a:t>
            </a:r>
            <a:endParaRPr/>
          </a:p>
          <a:p>
            <a:pPr indent="0" lvl="0" marL="0" marR="0" rtl="0" algn="ctr">
              <a:lnSpc>
                <a:spcPct val="100000"/>
              </a:lnSpc>
              <a:spcBef>
                <a:spcPts val="0"/>
              </a:spcBef>
              <a:spcAft>
                <a:spcPts val="0"/>
              </a:spcAft>
              <a:buClr>
                <a:schemeClr val="dk2"/>
              </a:buClr>
              <a:buSzPts val="2800"/>
              <a:buFont typeface="Maven Pro"/>
              <a:buNone/>
            </a:pPr>
            <a:r>
              <a:t/>
            </a:r>
            <a:endParaRPr b="1" i="0" sz="2800" u="none" cap="none" strike="noStrike">
              <a:solidFill>
                <a:schemeClr val="lt1"/>
              </a:solidFill>
              <a:latin typeface="Arial"/>
              <a:ea typeface="Arial"/>
              <a:cs typeface="Arial"/>
              <a:sym typeface="Arial"/>
            </a:endParaRPr>
          </a:p>
        </p:txBody>
      </p:sp>
      <p:sp>
        <p:nvSpPr>
          <p:cNvPr id="325" name="Google Shape;325;p8"/>
          <p:cNvSpPr txBox="1"/>
          <p:nvPr/>
        </p:nvSpPr>
        <p:spPr>
          <a:xfrm>
            <a:off x="1303800" y="1235243"/>
            <a:ext cx="7030500" cy="17543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Statistic used to measure association between quantitative variables is called correlation. It is a single number of statistics for linear association. Correlation is a measure of linear association.</a:t>
            </a:r>
            <a:endParaRPr/>
          </a:p>
          <a:p>
            <a:pPr indent="0" lvl="0" marL="0" marR="0" rtl="0" algn="l">
              <a:lnSpc>
                <a:spcPct val="100000"/>
              </a:lnSpc>
              <a:spcBef>
                <a:spcPts val="0"/>
              </a:spcBef>
              <a:spcAft>
                <a:spcPts val="0"/>
              </a:spcAft>
              <a:buNone/>
            </a:pPr>
            <a:r>
              <a:t/>
            </a:r>
            <a:endParaRPr b="0" i="0" sz="18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326" name="Google Shape;326;p8"/>
          <p:cNvPicPr preferRelativeResize="0"/>
          <p:nvPr/>
        </p:nvPicPr>
        <p:blipFill rotWithShape="1">
          <a:blip r:embed="rId3">
            <a:alphaModFix/>
          </a:blip>
          <a:srcRect b="0" l="0" r="0" t="0"/>
          <a:stretch/>
        </p:blipFill>
        <p:spPr>
          <a:xfrm>
            <a:off x="2742944" y="2237047"/>
            <a:ext cx="3658111" cy="276263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gd6bf8d8c40_0_1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Correlation coefficient </a:t>
            </a:r>
            <a:endParaRPr>
              <a:solidFill>
                <a:srgbClr val="FFFFFF"/>
              </a:solidFill>
            </a:endParaRPr>
          </a:p>
        </p:txBody>
      </p:sp>
      <p:sp>
        <p:nvSpPr>
          <p:cNvPr id="332" name="Google Shape;332;gd6bf8d8c40_0_10"/>
          <p:cNvSpPr txBox="1"/>
          <p:nvPr>
            <p:ph idx="1" type="body"/>
          </p:nvPr>
        </p:nvSpPr>
        <p:spPr>
          <a:xfrm>
            <a:off x="1303800" y="1360550"/>
            <a:ext cx="7030500" cy="31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rPr>
              <a:t>r</a:t>
            </a:r>
            <a:r>
              <a:rPr lang="en" sz="2400">
                <a:solidFill>
                  <a:srgbClr val="FFFFFF"/>
                </a:solidFill>
              </a:rPr>
              <a:t> = Covariance(x,y) / S(x) * S(y) </a:t>
            </a:r>
            <a:endParaRPr sz="2400">
              <a:solidFill>
                <a:srgbClr val="FFFFFF"/>
              </a:solidFill>
            </a:endParaRPr>
          </a:p>
          <a:p>
            <a:pPr indent="0" lvl="0" marL="0" rtl="0" algn="l">
              <a:spcBef>
                <a:spcPts val="0"/>
              </a:spcBef>
              <a:spcAft>
                <a:spcPts val="0"/>
              </a:spcAft>
              <a:buNone/>
            </a:pPr>
            <a:r>
              <a:t/>
            </a:r>
            <a:endParaRPr sz="2400">
              <a:solidFill>
                <a:srgbClr val="FFFFFF"/>
              </a:solidFill>
            </a:endParaRPr>
          </a:p>
          <a:p>
            <a:pPr indent="-381000" lvl="0" marL="457200" rtl="0" algn="l">
              <a:spcBef>
                <a:spcPts val="0"/>
              </a:spcBef>
              <a:spcAft>
                <a:spcPts val="0"/>
              </a:spcAft>
              <a:buClr>
                <a:srgbClr val="FFFFFF"/>
              </a:buClr>
              <a:buSzPts val="2400"/>
              <a:buChar char="●"/>
            </a:pPr>
            <a:r>
              <a:rPr lang="en" sz="2400">
                <a:solidFill>
                  <a:srgbClr val="FFFFFF"/>
                </a:solidFill>
              </a:rPr>
              <a:t>1 is perfect positive correlation</a:t>
            </a:r>
            <a:endParaRPr sz="2400">
              <a:solidFill>
                <a:srgbClr val="FFFFFF"/>
              </a:solidFill>
            </a:endParaRPr>
          </a:p>
          <a:p>
            <a:pPr indent="-381000" lvl="0" marL="457200" rtl="0" algn="l">
              <a:spcBef>
                <a:spcPts val="0"/>
              </a:spcBef>
              <a:spcAft>
                <a:spcPts val="0"/>
              </a:spcAft>
              <a:buClr>
                <a:srgbClr val="FFFFFF"/>
              </a:buClr>
              <a:buSzPts val="2400"/>
              <a:buChar char="●"/>
            </a:pPr>
            <a:r>
              <a:rPr lang="en" sz="2400">
                <a:solidFill>
                  <a:srgbClr val="FFFFFF"/>
                </a:solidFill>
              </a:rPr>
              <a:t>-1 is perfect negative correlation</a:t>
            </a:r>
            <a:endParaRPr sz="2400">
              <a:solidFill>
                <a:srgbClr val="FFFFFF"/>
              </a:solidFill>
            </a:endParaRPr>
          </a:p>
          <a:p>
            <a:pPr indent="-381000" lvl="0" marL="457200" rtl="0" algn="l">
              <a:spcBef>
                <a:spcPts val="0"/>
              </a:spcBef>
              <a:spcAft>
                <a:spcPts val="0"/>
              </a:spcAft>
              <a:buClr>
                <a:srgbClr val="FFFFFF"/>
              </a:buClr>
              <a:buSzPts val="2400"/>
              <a:buChar char="●"/>
            </a:pPr>
            <a:r>
              <a:rPr lang="en" sz="2400">
                <a:solidFill>
                  <a:srgbClr val="FFFFFF"/>
                </a:solidFill>
              </a:rPr>
              <a:t>0 means no correletion</a:t>
            </a:r>
            <a:endParaRPr sz="2400">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Zia Khan</dc:creator>
</cp:coreProperties>
</file>